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TT Norms Bold" charset="1" panose="02000803030000020004"/>
      <p:regular r:id="rId16"/>
    </p:embeddedFont>
    <p:embeddedFont>
      <p:font typeface="TT Norms" charset="1" panose="02000503030000020003"/>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png>
</file>

<file path=ppt/media/image22.png>
</file>

<file path=ppt/media/image23.svg>
</file>

<file path=ppt/media/image24.png>
</file>

<file path=ppt/media/image25.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4.png" Type="http://schemas.openxmlformats.org/officeDocument/2006/relationships/image"/><Relationship Id="rId7" Target="../media/image2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1.png" Type="http://schemas.openxmlformats.org/officeDocument/2006/relationships/image"/><Relationship Id="rId7" Target="../media/image22.png" Type="http://schemas.openxmlformats.org/officeDocument/2006/relationships/image"/><Relationship Id="rId8" Target="../media/image2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444587">
            <a:off x="4748564" y="8363518"/>
            <a:ext cx="7937819" cy="9236735"/>
            <a:chOff x="0" y="0"/>
            <a:chExt cx="698500" cy="812800"/>
          </a:xfrm>
        </p:grpSpPr>
        <p:sp>
          <p:nvSpPr>
            <p:cNvPr name="Freeform 8" id="8"/>
            <p:cNvSpPr/>
            <p:nvPr/>
          </p:nvSpPr>
          <p:spPr>
            <a:xfrm flipH="false" flipV="false" rot="0">
              <a:off x="0" y="15934"/>
              <a:ext cx="698500" cy="780932"/>
            </a:xfrm>
            <a:custGeom>
              <a:avLst/>
              <a:gdLst/>
              <a:ahLst/>
              <a:cxnLst/>
              <a:rect r="r" b="b" t="t" l="l"/>
              <a:pathLst>
                <a:path h="780932" w="698500">
                  <a:moveTo>
                    <a:pt x="420972" y="25795"/>
                  </a:moveTo>
                  <a:lnTo>
                    <a:pt x="626778" y="145537"/>
                  </a:lnTo>
                  <a:cubicBezTo>
                    <a:pt x="671183" y="171372"/>
                    <a:pt x="698500" y="218871"/>
                    <a:pt x="698500" y="270244"/>
                  </a:cubicBezTo>
                  <a:lnTo>
                    <a:pt x="698500" y="510688"/>
                  </a:lnTo>
                  <a:cubicBezTo>
                    <a:pt x="698500" y="562061"/>
                    <a:pt x="671183" y="609560"/>
                    <a:pt x="626778" y="635395"/>
                  </a:cubicBezTo>
                  <a:lnTo>
                    <a:pt x="420972" y="755137"/>
                  </a:lnTo>
                  <a:cubicBezTo>
                    <a:pt x="376636" y="780932"/>
                    <a:pt x="321864" y="780932"/>
                    <a:pt x="277528" y="755137"/>
                  </a:cubicBezTo>
                  <a:lnTo>
                    <a:pt x="71722" y="635395"/>
                  </a:lnTo>
                  <a:cubicBezTo>
                    <a:pt x="27317" y="609560"/>
                    <a:pt x="0" y="562061"/>
                    <a:pt x="0" y="510688"/>
                  </a:cubicBezTo>
                  <a:lnTo>
                    <a:pt x="0" y="270244"/>
                  </a:lnTo>
                  <a:cubicBezTo>
                    <a:pt x="0" y="218871"/>
                    <a:pt x="27317" y="171372"/>
                    <a:pt x="71722" y="145537"/>
                  </a:cubicBezTo>
                  <a:lnTo>
                    <a:pt x="277528" y="25795"/>
                  </a:lnTo>
                  <a:cubicBezTo>
                    <a:pt x="321864" y="0"/>
                    <a:pt x="376636" y="0"/>
                    <a:pt x="420972" y="25795"/>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444587">
            <a:off x="13101347" y="-12092293"/>
            <a:ext cx="15661399" cy="18224174"/>
            <a:chOff x="0" y="0"/>
            <a:chExt cx="698500" cy="812800"/>
          </a:xfrm>
        </p:grpSpPr>
        <p:sp>
          <p:nvSpPr>
            <p:cNvPr name="Freeform 11" id="11"/>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444587">
            <a:off x="-10118396" y="-14533417"/>
            <a:ext cx="15661399" cy="18224174"/>
            <a:chOff x="0" y="0"/>
            <a:chExt cx="698500" cy="812800"/>
          </a:xfrm>
        </p:grpSpPr>
        <p:sp>
          <p:nvSpPr>
            <p:cNvPr name="Freeform 14" id="14"/>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5" id="15"/>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AutoShape 16" id="16"/>
          <p:cNvSpPr/>
          <p:nvPr/>
        </p:nvSpPr>
        <p:spPr>
          <a:xfrm>
            <a:off x="8972830" y="7437732"/>
            <a:ext cx="8082589" cy="0"/>
          </a:xfrm>
          <a:prstGeom prst="line">
            <a:avLst/>
          </a:prstGeom>
          <a:ln cap="flat" w="38100">
            <a:gradFill>
              <a:gsLst>
                <a:gs pos="0">
                  <a:srgbClr val="FE41D0">
                    <a:alpha val="100000"/>
                  </a:srgbClr>
                </a:gs>
                <a:gs pos="100000">
                  <a:srgbClr val="FF6F38">
                    <a:alpha val="100000"/>
                  </a:srgbClr>
                </a:gs>
              </a:gsLst>
              <a:lin ang="0"/>
            </a:gradFill>
            <a:prstDash val="solid"/>
            <a:headEnd type="none" len="sm" w="sm"/>
            <a:tailEnd type="none" len="sm" w="sm"/>
          </a:ln>
        </p:spPr>
      </p:sp>
      <p:grpSp>
        <p:nvGrpSpPr>
          <p:cNvPr name="Group 17" id="17"/>
          <p:cNvGrpSpPr/>
          <p:nvPr/>
        </p:nvGrpSpPr>
        <p:grpSpPr>
          <a:xfrm rot="0">
            <a:off x="8978626" y="1593367"/>
            <a:ext cx="1318505" cy="1318505"/>
            <a:chOff x="0" y="0"/>
            <a:chExt cx="1758006" cy="1758006"/>
          </a:xfrm>
        </p:grpSpPr>
        <p:grpSp>
          <p:nvGrpSpPr>
            <p:cNvPr name="Group 18" id="18"/>
            <p:cNvGrpSpPr/>
            <p:nvPr/>
          </p:nvGrpSpPr>
          <p:grpSpPr>
            <a:xfrm rot="0">
              <a:off x="0" y="0"/>
              <a:ext cx="1758006" cy="1758006"/>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E41D0">
                      <a:alpha val="100000"/>
                    </a:srgbClr>
                  </a:gs>
                  <a:gs pos="100000">
                    <a:srgbClr val="FF6F38">
                      <a:alpha val="100000"/>
                    </a:srgbClr>
                  </a:gs>
                </a:gsLst>
                <a:lin ang="0"/>
              </a:gradFill>
            </p:spPr>
          </p:sp>
          <p:sp>
            <p:nvSpPr>
              <p:cNvPr name="TextBox 20" id="20"/>
              <p:cNvSpPr txBox="true"/>
              <p:nvPr/>
            </p:nvSpPr>
            <p:spPr>
              <a:xfrm>
                <a:off x="76200" y="38100"/>
                <a:ext cx="660400" cy="698500"/>
              </a:xfrm>
              <a:prstGeom prst="rect">
                <a:avLst/>
              </a:prstGeom>
            </p:spPr>
            <p:txBody>
              <a:bodyPr anchor="ctr" rtlCol="false" tIns="39540" lIns="39540" bIns="39540" rIns="39540"/>
              <a:lstStyle/>
              <a:p>
                <a:pPr algn="ctr">
                  <a:lnSpc>
                    <a:spcPts val="2659"/>
                  </a:lnSpc>
                </a:pPr>
              </a:p>
            </p:txBody>
          </p:sp>
        </p:grpSp>
        <p:sp>
          <p:nvSpPr>
            <p:cNvPr name="Freeform 21" id="21"/>
            <p:cNvSpPr/>
            <p:nvPr/>
          </p:nvSpPr>
          <p:spPr>
            <a:xfrm flipH="false" flipV="false" rot="0">
              <a:off x="362354" y="375916"/>
              <a:ext cx="1033299" cy="1006175"/>
            </a:xfrm>
            <a:custGeom>
              <a:avLst/>
              <a:gdLst/>
              <a:ahLst/>
              <a:cxnLst/>
              <a:rect r="r" b="b" t="t" l="l"/>
              <a:pathLst>
                <a:path h="1006175" w="1033299">
                  <a:moveTo>
                    <a:pt x="0" y="0"/>
                  </a:moveTo>
                  <a:lnTo>
                    <a:pt x="1033299" y="0"/>
                  </a:lnTo>
                  <a:lnTo>
                    <a:pt x="1033299" y="1006175"/>
                  </a:lnTo>
                  <a:lnTo>
                    <a:pt x="0" y="100617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sp>
        <p:nvSpPr>
          <p:cNvPr name="TextBox 22" id="22"/>
          <p:cNvSpPr txBox="true"/>
          <p:nvPr/>
        </p:nvSpPr>
        <p:spPr>
          <a:xfrm rot="0">
            <a:off x="8973006" y="3149067"/>
            <a:ext cx="8827202" cy="3946652"/>
          </a:xfrm>
          <a:prstGeom prst="rect">
            <a:avLst/>
          </a:prstGeom>
        </p:spPr>
        <p:txBody>
          <a:bodyPr anchor="t" rtlCol="false" tIns="0" lIns="0" bIns="0" rIns="0">
            <a:spAutoFit/>
          </a:bodyPr>
          <a:lstStyle/>
          <a:p>
            <a:pPr algn="l">
              <a:lnSpc>
                <a:spcPts val="10383"/>
              </a:lnSpc>
            </a:pPr>
            <a:r>
              <a:rPr lang="en-US" sz="8799" b="true">
                <a:solidFill>
                  <a:srgbClr val="010118"/>
                </a:solidFill>
                <a:latin typeface="TT Norms Bold"/>
                <a:ea typeface="TT Norms Bold"/>
                <a:cs typeface="TT Norms Bold"/>
                <a:sym typeface="TT Norms Bold"/>
              </a:rPr>
              <a:t>Ethical Hacking and Bug Bounty Programs</a:t>
            </a:r>
          </a:p>
        </p:txBody>
      </p:sp>
      <p:sp>
        <p:nvSpPr>
          <p:cNvPr name="TextBox 23" id="23"/>
          <p:cNvSpPr txBox="true"/>
          <p:nvPr/>
        </p:nvSpPr>
        <p:spPr>
          <a:xfrm rot="0">
            <a:off x="8973006" y="7828769"/>
            <a:ext cx="8087916" cy="533019"/>
          </a:xfrm>
          <a:prstGeom prst="rect">
            <a:avLst/>
          </a:prstGeom>
        </p:spPr>
        <p:txBody>
          <a:bodyPr anchor="t" rtlCol="false" tIns="0" lIns="0" bIns="0" rIns="0">
            <a:spAutoFit/>
          </a:bodyPr>
          <a:lstStyle/>
          <a:p>
            <a:pPr algn="l">
              <a:lnSpc>
                <a:spcPts val="4248"/>
              </a:lnSpc>
            </a:pPr>
            <a:r>
              <a:rPr lang="en-US" sz="3600">
                <a:solidFill>
                  <a:srgbClr val="010118"/>
                </a:solidFill>
                <a:latin typeface="TT Norms"/>
                <a:ea typeface="TT Norms"/>
                <a:cs typeface="TT Norms"/>
                <a:sym typeface="TT Norms"/>
              </a:rPr>
              <a:t>Your Trusted Shield in the Digital Realm</a:t>
            </a:r>
          </a:p>
        </p:txBody>
      </p:sp>
      <p:grpSp>
        <p:nvGrpSpPr>
          <p:cNvPr name="Group 24" id="24"/>
          <p:cNvGrpSpPr/>
          <p:nvPr/>
        </p:nvGrpSpPr>
        <p:grpSpPr>
          <a:xfrm rot="0">
            <a:off x="-1948984" y="-399563"/>
            <a:ext cx="10497278" cy="9479330"/>
            <a:chOff x="0" y="0"/>
            <a:chExt cx="1116669" cy="1008382"/>
          </a:xfrm>
        </p:grpSpPr>
        <p:sp>
          <p:nvSpPr>
            <p:cNvPr name="Freeform 25" id="25"/>
            <p:cNvSpPr/>
            <p:nvPr/>
          </p:nvSpPr>
          <p:spPr>
            <a:xfrm flipH="false" flipV="false" rot="0">
              <a:off x="0" y="0"/>
              <a:ext cx="1116669" cy="1008382"/>
            </a:xfrm>
            <a:custGeom>
              <a:avLst/>
              <a:gdLst/>
              <a:ahLst/>
              <a:cxnLst/>
              <a:rect r="r" b="b" t="t" l="l"/>
              <a:pathLst>
                <a:path h="1008382" w="1116669">
                  <a:moveTo>
                    <a:pt x="913469" y="0"/>
                  </a:moveTo>
                  <a:lnTo>
                    <a:pt x="0" y="0"/>
                  </a:lnTo>
                  <a:lnTo>
                    <a:pt x="203200" y="1008382"/>
                  </a:lnTo>
                  <a:lnTo>
                    <a:pt x="1116669" y="1008382"/>
                  </a:lnTo>
                  <a:lnTo>
                    <a:pt x="913469" y="0"/>
                  </a:lnTo>
                  <a:close/>
                </a:path>
              </a:pathLst>
            </a:custGeom>
            <a:gradFill rotWithShape="true">
              <a:gsLst>
                <a:gs pos="0">
                  <a:srgbClr val="FE41D0">
                    <a:alpha val="100000"/>
                  </a:srgbClr>
                </a:gs>
                <a:gs pos="100000">
                  <a:srgbClr val="FF6F38">
                    <a:alpha val="100000"/>
                  </a:srgbClr>
                </a:gs>
              </a:gsLst>
              <a:lin ang="2700000"/>
            </a:gradFill>
          </p:spPr>
        </p:sp>
        <p:sp>
          <p:nvSpPr>
            <p:cNvPr name="TextBox 26" id="26"/>
            <p:cNvSpPr txBox="true"/>
            <p:nvPr/>
          </p:nvSpPr>
          <p:spPr>
            <a:xfrm>
              <a:off x="101600" y="0"/>
              <a:ext cx="913469" cy="1008382"/>
            </a:xfrm>
            <a:prstGeom prst="rect">
              <a:avLst/>
            </a:prstGeom>
          </p:spPr>
          <p:txBody>
            <a:bodyPr anchor="ctr" rtlCol="false" tIns="50800" lIns="50800" bIns="50800" rIns="50800"/>
            <a:lstStyle/>
            <a:p>
              <a:pPr algn="ctr">
                <a:lnSpc>
                  <a:spcPts val="2300"/>
                </a:lnSpc>
              </a:pPr>
            </a:p>
          </p:txBody>
        </p:sp>
      </p:grpSp>
      <p:grpSp>
        <p:nvGrpSpPr>
          <p:cNvPr name="Group 27" id="27"/>
          <p:cNvGrpSpPr/>
          <p:nvPr/>
        </p:nvGrpSpPr>
        <p:grpSpPr>
          <a:xfrm rot="-444587">
            <a:off x="-5917894" y="-3928750"/>
            <a:ext cx="7937819" cy="9236735"/>
            <a:chOff x="0" y="0"/>
            <a:chExt cx="698500" cy="812800"/>
          </a:xfrm>
        </p:grpSpPr>
        <p:sp>
          <p:nvSpPr>
            <p:cNvPr name="Freeform 28" id="28"/>
            <p:cNvSpPr/>
            <p:nvPr/>
          </p:nvSpPr>
          <p:spPr>
            <a:xfrm flipH="false" flipV="false" rot="0">
              <a:off x="0" y="15934"/>
              <a:ext cx="698500" cy="780932"/>
            </a:xfrm>
            <a:custGeom>
              <a:avLst/>
              <a:gdLst/>
              <a:ahLst/>
              <a:cxnLst/>
              <a:rect r="r" b="b" t="t" l="l"/>
              <a:pathLst>
                <a:path h="780932" w="698500">
                  <a:moveTo>
                    <a:pt x="420972" y="25795"/>
                  </a:moveTo>
                  <a:lnTo>
                    <a:pt x="626778" y="145537"/>
                  </a:lnTo>
                  <a:cubicBezTo>
                    <a:pt x="671183" y="171372"/>
                    <a:pt x="698500" y="218871"/>
                    <a:pt x="698500" y="270244"/>
                  </a:cubicBezTo>
                  <a:lnTo>
                    <a:pt x="698500" y="510688"/>
                  </a:lnTo>
                  <a:cubicBezTo>
                    <a:pt x="698500" y="562061"/>
                    <a:pt x="671183" y="609560"/>
                    <a:pt x="626778" y="635395"/>
                  </a:cubicBezTo>
                  <a:lnTo>
                    <a:pt x="420972" y="755137"/>
                  </a:lnTo>
                  <a:cubicBezTo>
                    <a:pt x="376636" y="780932"/>
                    <a:pt x="321864" y="780932"/>
                    <a:pt x="277528" y="755137"/>
                  </a:cubicBezTo>
                  <a:lnTo>
                    <a:pt x="71722" y="635395"/>
                  </a:lnTo>
                  <a:cubicBezTo>
                    <a:pt x="27317" y="609560"/>
                    <a:pt x="0" y="562061"/>
                    <a:pt x="0" y="510688"/>
                  </a:cubicBezTo>
                  <a:lnTo>
                    <a:pt x="0" y="270244"/>
                  </a:lnTo>
                  <a:cubicBezTo>
                    <a:pt x="0" y="218871"/>
                    <a:pt x="27317" y="171372"/>
                    <a:pt x="71722" y="145537"/>
                  </a:cubicBezTo>
                  <a:lnTo>
                    <a:pt x="277528" y="25795"/>
                  </a:lnTo>
                  <a:cubicBezTo>
                    <a:pt x="321864" y="0"/>
                    <a:pt x="376636" y="0"/>
                    <a:pt x="420972" y="25795"/>
                  </a:cubicBezTo>
                  <a:close/>
                </a:path>
              </a:pathLst>
            </a:custGeom>
            <a:solidFill>
              <a:srgbClr val="000000">
                <a:alpha val="0"/>
              </a:srgbClr>
            </a:solidFill>
            <a:ln w="38100" cap="rnd">
              <a:solidFill>
                <a:srgbClr val="FFFFFF">
                  <a:alpha val="23922"/>
                </a:srgbClr>
              </a:solidFill>
              <a:prstDash val="solid"/>
              <a:round/>
            </a:ln>
          </p:spPr>
        </p:sp>
        <p:sp>
          <p:nvSpPr>
            <p:cNvPr name="TextBox 29" id="2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sp>
        <p:nvSpPr>
          <p:cNvPr name="Freeform 30" id="30"/>
          <p:cNvSpPr/>
          <p:nvPr/>
        </p:nvSpPr>
        <p:spPr>
          <a:xfrm flipH="true" flipV="false" rot="0">
            <a:off x="757145" y="2017883"/>
            <a:ext cx="6054352" cy="5691091"/>
          </a:xfrm>
          <a:custGeom>
            <a:avLst/>
            <a:gdLst/>
            <a:ahLst/>
            <a:cxnLst/>
            <a:rect r="r" b="b" t="t" l="l"/>
            <a:pathLst>
              <a:path h="5691091" w="6054352">
                <a:moveTo>
                  <a:pt x="6054353" y="0"/>
                </a:moveTo>
                <a:lnTo>
                  <a:pt x="0" y="0"/>
                </a:lnTo>
                <a:lnTo>
                  <a:pt x="0" y="5691091"/>
                </a:lnTo>
                <a:lnTo>
                  <a:pt x="6054353" y="5691091"/>
                </a:lnTo>
                <a:lnTo>
                  <a:pt x="6054353"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444587">
            <a:off x="12431763" y="8686934"/>
            <a:ext cx="7937819" cy="9236735"/>
            <a:chOff x="0" y="0"/>
            <a:chExt cx="698500" cy="812800"/>
          </a:xfrm>
        </p:grpSpPr>
        <p:sp>
          <p:nvSpPr>
            <p:cNvPr name="Freeform 8" id="8"/>
            <p:cNvSpPr/>
            <p:nvPr/>
          </p:nvSpPr>
          <p:spPr>
            <a:xfrm flipH="false" flipV="false" rot="0">
              <a:off x="0" y="15934"/>
              <a:ext cx="698500" cy="780932"/>
            </a:xfrm>
            <a:custGeom>
              <a:avLst/>
              <a:gdLst/>
              <a:ahLst/>
              <a:cxnLst/>
              <a:rect r="r" b="b" t="t" l="l"/>
              <a:pathLst>
                <a:path h="780932" w="698500">
                  <a:moveTo>
                    <a:pt x="420972" y="25795"/>
                  </a:moveTo>
                  <a:lnTo>
                    <a:pt x="626778" y="145537"/>
                  </a:lnTo>
                  <a:cubicBezTo>
                    <a:pt x="671183" y="171372"/>
                    <a:pt x="698500" y="218871"/>
                    <a:pt x="698500" y="270244"/>
                  </a:cubicBezTo>
                  <a:lnTo>
                    <a:pt x="698500" y="510688"/>
                  </a:lnTo>
                  <a:cubicBezTo>
                    <a:pt x="698500" y="562061"/>
                    <a:pt x="671183" y="609560"/>
                    <a:pt x="626778" y="635395"/>
                  </a:cubicBezTo>
                  <a:lnTo>
                    <a:pt x="420972" y="755137"/>
                  </a:lnTo>
                  <a:cubicBezTo>
                    <a:pt x="376636" y="780932"/>
                    <a:pt x="321864" y="780932"/>
                    <a:pt x="277528" y="755137"/>
                  </a:cubicBezTo>
                  <a:lnTo>
                    <a:pt x="71722" y="635395"/>
                  </a:lnTo>
                  <a:cubicBezTo>
                    <a:pt x="27317" y="609560"/>
                    <a:pt x="0" y="562061"/>
                    <a:pt x="0" y="510688"/>
                  </a:cubicBezTo>
                  <a:lnTo>
                    <a:pt x="0" y="270244"/>
                  </a:lnTo>
                  <a:cubicBezTo>
                    <a:pt x="0" y="218871"/>
                    <a:pt x="27317" y="171372"/>
                    <a:pt x="71722" y="145537"/>
                  </a:cubicBezTo>
                  <a:lnTo>
                    <a:pt x="277528" y="25795"/>
                  </a:lnTo>
                  <a:cubicBezTo>
                    <a:pt x="321864" y="0"/>
                    <a:pt x="376636" y="0"/>
                    <a:pt x="420972" y="25795"/>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444587">
            <a:off x="13429711" y="-12359864"/>
            <a:ext cx="15661399" cy="18224174"/>
            <a:chOff x="0" y="0"/>
            <a:chExt cx="698500" cy="812800"/>
          </a:xfrm>
        </p:grpSpPr>
        <p:sp>
          <p:nvSpPr>
            <p:cNvPr name="Freeform 11" id="11"/>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0">
            <a:off x="0" y="0"/>
            <a:ext cx="6857272" cy="10287000"/>
            <a:chOff x="0" y="0"/>
            <a:chExt cx="1806031" cy="2709333"/>
          </a:xfrm>
        </p:grpSpPr>
        <p:sp>
          <p:nvSpPr>
            <p:cNvPr name="Freeform 14" id="14"/>
            <p:cNvSpPr/>
            <p:nvPr/>
          </p:nvSpPr>
          <p:spPr>
            <a:xfrm flipH="false" flipV="false" rot="0">
              <a:off x="0" y="0"/>
              <a:ext cx="1806030" cy="2709333"/>
            </a:xfrm>
            <a:custGeom>
              <a:avLst/>
              <a:gdLst/>
              <a:ahLst/>
              <a:cxnLst/>
              <a:rect r="r" b="b" t="t" l="l"/>
              <a:pathLst>
                <a:path h="2709333" w="1806030">
                  <a:moveTo>
                    <a:pt x="0" y="0"/>
                  </a:moveTo>
                  <a:lnTo>
                    <a:pt x="1806030" y="0"/>
                  </a:lnTo>
                  <a:lnTo>
                    <a:pt x="1806030" y="2709333"/>
                  </a:lnTo>
                  <a:lnTo>
                    <a:pt x="0" y="2709333"/>
                  </a:lnTo>
                  <a:close/>
                </a:path>
              </a:pathLst>
            </a:custGeom>
            <a:gradFill rotWithShape="true">
              <a:gsLst>
                <a:gs pos="0">
                  <a:srgbClr val="FE41D0">
                    <a:alpha val="100000"/>
                  </a:srgbClr>
                </a:gs>
                <a:gs pos="100000">
                  <a:srgbClr val="FF6F38">
                    <a:alpha val="100000"/>
                  </a:srgbClr>
                </a:gs>
              </a:gsLst>
              <a:lin ang="2700000"/>
            </a:gradFill>
          </p:spPr>
        </p:sp>
        <p:sp>
          <p:nvSpPr>
            <p:cNvPr name="TextBox 15" id="15"/>
            <p:cNvSpPr txBox="true"/>
            <p:nvPr/>
          </p:nvSpPr>
          <p:spPr>
            <a:xfrm>
              <a:off x="0" y="0"/>
              <a:ext cx="1806031" cy="2709333"/>
            </a:xfrm>
            <a:prstGeom prst="rect">
              <a:avLst/>
            </a:prstGeom>
          </p:spPr>
          <p:txBody>
            <a:bodyPr anchor="ctr" rtlCol="false" tIns="50800" lIns="50800" bIns="50800" rIns="50800"/>
            <a:lstStyle/>
            <a:p>
              <a:pPr algn="ctr">
                <a:lnSpc>
                  <a:spcPts val="2300"/>
                </a:lnSpc>
              </a:pPr>
            </a:p>
          </p:txBody>
        </p:sp>
      </p:grpSp>
      <p:sp>
        <p:nvSpPr>
          <p:cNvPr name="Freeform 16" id="16"/>
          <p:cNvSpPr/>
          <p:nvPr/>
        </p:nvSpPr>
        <p:spPr>
          <a:xfrm flipH="true" flipV="false" rot="0">
            <a:off x="1028700" y="2614563"/>
            <a:ext cx="4552086" cy="5057873"/>
          </a:xfrm>
          <a:custGeom>
            <a:avLst/>
            <a:gdLst/>
            <a:ahLst/>
            <a:cxnLst/>
            <a:rect r="r" b="b" t="t" l="l"/>
            <a:pathLst>
              <a:path h="5057873" w="4552086">
                <a:moveTo>
                  <a:pt x="4552086" y="0"/>
                </a:moveTo>
                <a:lnTo>
                  <a:pt x="0" y="0"/>
                </a:lnTo>
                <a:lnTo>
                  <a:pt x="0" y="5057874"/>
                </a:lnTo>
                <a:lnTo>
                  <a:pt x="4552086" y="5057874"/>
                </a:lnTo>
                <a:lnTo>
                  <a:pt x="4552086"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TextBox 17" id="17"/>
          <p:cNvSpPr txBox="true"/>
          <p:nvPr/>
        </p:nvSpPr>
        <p:spPr>
          <a:xfrm rot="0">
            <a:off x="8601540" y="1244675"/>
            <a:ext cx="7436845" cy="1201420"/>
          </a:xfrm>
          <a:prstGeom prst="rect">
            <a:avLst/>
          </a:prstGeom>
        </p:spPr>
        <p:txBody>
          <a:bodyPr anchor="t" rtlCol="false" tIns="0" lIns="0" bIns="0" rIns="0">
            <a:spAutoFit/>
          </a:bodyPr>
          <a:lstStyle/>
          <a:p>
            <a:pPr algn="l" marL="0" indent="0" lvl="0">
              <a:lnSpc>
                <a:spcPts val="9440"/>
              </a:lnSpc>
              <a:spcBef>
                <a:spcPct val="0"/>
              </a:spcBef>
            </a:pPr>
            <a:r>
              <a:rPr lang="en-US" b="true" sz="8000">
                <a:solidFill>
                  <a:srgbClr val="010118"/>
                </a:solidFill>
                <a:latin typeface="TT Norms Bold"/>
                <a:ea typeface="TT Norms Bold"/>
                <a:cs typeface="TT Norms Bold"/>
                <a:sym typeface="TT Norms Bold"/>
              </a:rPr>
              <a:t>Conclusion: </a:t>
            </a:r>
          </a:p>
        </p:txBody>
      </p:sp>
      <p:sp>
        <p:nvSpPr>
          <p:cNvPr name="TextBox 18" id="18"/>
          <p:cNvSpPr txBox="true"/>
          <p:nvPr/>
        </p:nvSpPr>
        <p:spPr>
          <a:xfrm rot="0">
            <a:off x="8601540" y="2614563"/>
            <a:ext cx="7436845" cy="639318"/>
          </a:xfrm>
          <a:prstGeom prst="rect">
            <a:avLst/>
          </a:prstGeom>
        </p:spPr>
        <p:txBody>
          <a:bodyPr anchor="t" rtlCol="false" tIns="0" lIns="0" bIns="0" rIns="0">
            <a:spAutoFit/>
          </a:bodyPr>
          <a:lstStyle/>
          <a:p>
            <a:pPr algn="l" marL="0" indent="0" lvl="0">
              <a:lnSpc>
                <a:spcPts val="4955"/>
              </a:lnSpc>
              <a:spcBef>
                <a:spcPct val="0"/>
              </a:spcBef>
            </a:pPr>
            <a:r>
              <a:rPr lang="en-US" b="true" sz="4200">
                <a:solidFill>
                  <a:srgbClr val="FE41D0"/>
                </a:solidFill>
                <a:latin typeface="TT Norms Bold"/>
                <a:ea typeface="TT Norms Bold"/>
                <a:cs typeface="TT Norms Bold"/>
                <a:sym typeface="TT Norms Bold"/>
              </a:rPr>
              <a:t>Ethical Hacking:</a:t>
            </a:r>
          </a:p>
        </p:txBody>
      </p:sp>
      <p:sp>
        <p:nvSpPr>
          <p:cNvPr name="TextBox 19" id="19"/>
          <p:cNvSpPr txBox="true"/>
          <p:nvPr/>
        </p:nvSpPr>
        <p:spPr>
          <a:xfrm rot="0">
            <a:off x="8601540" y="4504182"/>
            <a:ext cx="7436845" cy="639318"/>
          </a:xfrm>
          <a:prstGeom prst="rect">
            <a:avLst/>
          </a:prstGeom>
        </p:spPr>
        <p:txBody>
          <a:bodyPr anchor="t" rtlCol="false" tIns="0" lIns="0" bIns="0" rIns="0">
            <a:spAutoFit/>
          </a:bodyPr>
          <a:lstStyle/>
          <a:p>
            <a:pPr algn="l" marL="0" indent="0" lvl="0">
              <a:lnSpc>
                <a:spcPts val="4955"/>
              </a:lnSpc>
              <a:spcBef>
                <a:spcPct val="0"/>
              </a:spcBef>
            </a:pPr>
            <a:r>
              <a:rPr lang="en-US" b="true" sz="4200">
                <a:solidFill>
                  <a:srgbClr val="FE41D0"/>
                </a:solidFill>
                <a:latin typeface="TT Norms Bold"/>
                <a:ea typeface="TT Norms Bold"/>
                <a:cs typeface="TT Norms Bold"/>
                <a:sym typeface="TT Norms Bold"/>
              </a:rPr>
              <a:t>Bug Bounty Programs: </a:t>
            </a:r>
          </a:p>
        </p:txBody>
      </p:sp>
      <p:sp>
        <p:nvSpPr>
          <p:cNvPr name="TextBox 20" id="20"/>
          <p:cNvSpPr txBox="true"/>
          <p:nvPr/>
        </p:nvSpPr>
        <p:spPr>
          <a:xfrm rot="0">
            <a:off x="8979838" y="3425331"/>
            <a:ext cx="5015880" cy="789565"/>
          </a:xfrm>
          <a:prstGeom prst="rect">
            <a:avLst/>
          </a:prstGeom>
        </p:spPr>
        <p:txBody>
          <a:bodyPr anchor="t" rtlCol="false" tIns="0" lIns="0" bIns="0" rIns="0">
            <a:spAutoFit/>
          </a:bodyPr>
          <a:lstStyle/>
          <a:p>
            <a:pPr algn="l">
              <a:lnSpc>
                <a:spcPts val="3165"/>
              </a:lnSpc>
            </a:pPr>
            <a:r>
              <a:rPr lang="en-US" sz="2637" b="true">
                <a:solidFill>
                  <a:srgbClr val="010118"/>
                </a:solidFill>
                <a:latin typeface="TT Norms Bold"/>
                <a:ea typeface="TT Norms Bold"/>
                <a:cs typeface="TT Norms Bold"/>
                <a:sym typeface="TT Norms Bold"/>
              </a:rPr>
              <a:t>An essential proactive defense for modern cybersecurity.</a:t>
            </a:r>
          </a:p>
        </p:txBody>
      </p:sp>
      <p:sp>
        <p:nvSpPr>
          <p:cNvPr name="TextBox 21" id="21"/>
          <p:cNvSpPr txBox="true"/>
          <p:nvPr/>
        </p:nvSpPr>
        <p:spPr>
          <a:xfrm rot="0">
            <a:off x="8979838" y="5429250"/>
            <a:ext cx="7348273" cy="838200"/>
          </a:xfrm>
          <a:prstGeom prst="rect">
            <a:avLst/>
          </a:prstGeom>
        </p:spPr>
        <p:txBody>
          <a:bodyPr anchor="t" rtlCol="false" tIns="0" lIns="0" bIns="0" rIns="0">
            <a:spAutoFit/>
          </a:bodyPr>
          <a:lstStyle/>
          <a:p>
            <a:pPr algn="l">
              <a:lnSpc>
                <a:spcPts val="3359"/>
              </a:lnSpc>
            </a:pPr>
            <a:r>
              <a:rPr lang="en-US" sz="2799" b="true">
                <a:solidFill>
                  <a:srgbClr val="010118"/>
                </a:solidFill>
                <a:latin typeface="TT Norms Bold"/>
                <a:ea typeface="TT Norms Bold"/>
                <a:cs typeface="TT Norms Bold"/>
                <a:sym typeface="TT Norms Bold"/>
              </a:rPr>
              <a:t>A cost-effective, crowdsourced way for companies to enhance security.</a:t>
            </a:r>
          </a:p>
        </p:txBody>
      </p:sp>
      <p:sp>
        <p:nvSpPr>
          <p:cNvPr name="TextBox 22" id="22"/>
          <p:cNvSpPr txBox="true"/>
          <p:nvPr/>
        </p:nvSpPr>
        <p:spPr>
          <a:xfrm rot="0">
            <a:off x="8601540" y="6478444"/>
            <a:ext cx="8270508" cy="1267968"/>
          </a:xfrm>
          <a:prstGeom prst="rect">
            <a:avLst/>
          </a:prstGeom>
        </p:spPr>
        <p:txBody>
          <a:bodyPr anchor="t" rtlCol="false" tIns="0" lIns="0" bIns="0" rIns="0">
            <a:spAutoFit/>
          </a:bodyPr>
          <a:lstStyle/>
          <a:p>
            <a:pPr algn="l" marL="0" indent="0" lvl="0">
              <a:lnSpc>
                <a:spcPts val="4955"/>
              </a:lnSpc>
              <a:spcBef>
                <a:spcPct val="0"/>
              </a:spcBef>
            </a:pPr>
            <a:r>
              <a:rPr lang="en-US" b="true" sz="4200">
                <a:solidFill>
                  <a:srgbClr val="FE41D0"/>
                </a:solidFill>
                <a:latin typeface="TT Norms Bold"/>
                <a:ea typeface="TT Norms Bold"/>
                <a:cs typeface="TT Norms Bold"/>
                <a:sym typeface="TT Norms Bold"/>
              </a:rPr>
              <a:t>Collaboration for a Safer Digital World: </a:t>
            </a:r>
          </a:p>
        </p:txBody>
      </p:sp>
      <p:sp>
        <p:nvSpPr>
          <p:cNvPr name="TextBox 23" id="23"/>
          <p:cNvSpPr txBox="true"/>
          <p:nvPr/>
        </p:nvSpPr>
        <p:spPr>
          <a:xfrm rot="0">
            <a:off x="8979838" y="7746412"/>
            <a:ext cx="7892210" cy="838200"/>
          </a:xfrm>
          <a:prstGeom prst="rect">
            <a:avLst/>
          </a:prstGeom>
        </p:spPr>
        <p:txBody>
          <a:bodyPr anchor="t" rtlCol="false" tIns="0" lIns="0" bIns="0" rIns="0">
            <a:spAutoFit/>
          </a:bodyPr>
          <a:lstStyle/>
          <a:p>
            <a:pPr algn="l" marL="604519" indent="-302260" lvl="1">
              <a:lnSpc>
                <a:spcPts val="3359"/>
              </a:lnSpc>
              <a:buFont typeface="Arial"/>
              <a:buChar char="•"/>
            </a:pPr>
            <a:r>
              <a:rPr lang="en-US" b="true" sz="2799">
                <a:solidFill>
                  <a:srgbClr val="010118"/>
                </a:solidFill>
                <a:latin typeface="TT Norms Bold"/>
                <a:ea typeface="TT Norms Bold"/>
                <a:cs typeface="TT Norms Bold"/>
                <a:sym typeface="TT Norms Bold"/>
              </a:rPr>
              <a:t>Ethical hackers and organizations working together can create a safer internet.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444587">
            <a:off x="5406406" y="8363518"/>
            <a:ext cx="7937819" cy="9236735"/>
            <a:chOff x="0" y="0"/>
            <a:chExt cx="698500" cy="812800"/>
          </a:xfrm>
        </p:grpSpPr>
        <p:sp>
          <p:nvSpPr>
            <p:cNvPr name="Freeform 8" id="8"/>
            <p:cNvSpPr/>
            <p:nvPr/>
          </p:nvSpPr>
          <p:spPr>
            <a:xfrm flipH="false" flipV="false" rot="0">
              <a:off x="0" y="15934"/>
              <a:ext cx="698500" cy="780932"/>
            </a:xfrm>
            <a:custGeom>
              <a:avLst/>
              <a:gdLst/>
              <a:ahLst/>
              <a:cxnLst/>
              <a:rect r="r" b="b" t="t" l="l"/>
              <a:pathLst>
                <a:path h="780932" w="698500">
                  <a:moveTo>
                    <a:pt x="420972" y="25795"/>
                  </a:moveTo>
                  <a:lnTo>
                    <a:pt x="626778" y="145537"/>
                  </a:lnTo>
                  <a:cubicBezTo>
                    <a:pt x="671183" y="171372"/>
                    <a:pt x="698500" y="218871"/>
                    <a:pt x="698500" y="270244"/>
                  </a:cubicBezTo>
                  <a:lnTo>
                    <a:pt x="698500" y="510688"/>
                  </a:lnTo>
                  <a:cubicBezTo>
                    <a:pt x="698500" y="562061"/>
                    <a:pt x="671183" y="609560"/>
                    <a:pt x="626778" y="635395"/>
                  </a:cubicBezTo>
                  <a:lnTo>
                    <a:pt x="420972" y="755137"/>
                  </a:lnTo>
                  <a:cubicBezTo>
                    <a:pt x="376636" y="780932"/>
                    <a:pt x="321864" y="780932"/>
                    <a:pt x="277528" y="755137"/>
                  </a:cubicBezTo>
                  <a:lnTo>
                    <a:pt x="71722" y="635395"/>
                  </a:lnTo>
                  <a:cubicBezTo>
                    <a:pt x="27317" y="609560"/>
                    <a:pt x="0" y="562061"/>
                    <a:pt x="0" y="510688"/>
                  </a:cubicBezTo>
                  <a:lnTo>
                    <a:pt x="0" y="270244"/>
                  </a:lnTo>
                  <a:cubicBezTo>
                    <a:pt x="0" y="218871"/>
                    <a:pt x="27317" y="171372"/>
                    <a:pt x="71722" y="145537"/>
                  </a:cubicBezTo>
                  <a:lnTo>
                    <a:pt x="277528" y="25795"/>
                  </a:lnTo>
                  <a:cubicBezTo>
                    <a:pt x="321864" y="0"/>
                    <a:pt x="376636" y="0"/>
                    <a:pt x="420972" y="25795"/>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444587">
            <a:off x="13101347" y="-12092293"/>
            <a:ext cx="15661399" cy="18224174"/>
            <a:chOff x="0" y="0"/>
            <a:chExt cx="698500" cy="812800"/>
          </a:xfrm>
        </p:grpSpPr>
        <p:sp>
          <p:nvSpPr>
            <p:cNvPr name="Freeform 11" id="11"/>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444587">
            <a:off x="-10118396" y="-14533417"/>
            <a:ext cx="15661399" cy="18224174"/>
            <a:chOff x="0" y="0"/>
            <a:chExt cx="698500" cy="812800"/>
          </a:xfrm>
        </p:grpSpPr>
        <p:sp>
          <p:nvSpPr>
            <p:cNvPr name="Freeform 14" id="14"/>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5" id="15"/>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Freeform 16" id="16"/>
          <p:cNvSpPr/>
          <p:nvPr/>
        </p:nvSpPr>
        <p:spPr>
          <a:xfrm flipH="false" flipV="false" rot="0">
            <a:off x="9940783" y="1028700"/>
            <a:ext cx="7318517" cy="7816840"/>
          </a:xfrm>
          <a:custGeom>
            <a:avLst/>
            <a:gdLst/>
            <a:ahLst/>
            <a:cxnLst/>
            <a:rect r="r" b="b" t="t" l="l"/>
            <a:pathLst>
              <a:path h="7816840" w="7318517">
                <a:moveTo>
                  <a:pt x="0" y="0"/>
                </a:moveTo>
                <a:lnTo>
                  <a:pt x="7318517" y="0"/>
                </a:lnTo>
                <a:lnTo>
                  <a:pt x="7318517" y="7816840"/>
                </a:lnTo>
                <a:lnTo>
                  <a:pt x="0" y="781684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TextBox 17" id="17"/>
          <p:cNvSpPr txBox="true"/>
          <p:nvPr/>
        </p:nvSpPr>
        <p:spPr>
          <a:xfrm rot="0">
            <a:off x="1028700" y="1038225"/>
            <a:ext cx="10636253" cy="959231"/>
          </a:xfrm>
          <a:prstGeom prst="rect">
            <a:avLst/>
          </a:prstGeom>
        </p:spPr>
        <p:txBody>
          <a:bodyPr anchor="t" rtlCol="false" tIns="0" lIns="0" bIns="0" rIns="0">
            <a:spAutoFit/>
          </a:bodyPr>
          <a:lstStyle/>
          <a:p>
            <a:pPr algn="l" marL="0" indent="0" lvl="0">
              <a:lnSpc>
                <a:spcPts val="7551"/>
              </a:lnSpc>
              <a:spcBef>
                <a:spcPct val="0"/>
              </a:spcBef>
            </a:pPr>
            <a:r>
              <a:rPr lang="en-US" b="true" sz="6399">
                <a:solidFill>
                  <a:srgbClr val="010118"/>
                </a:solidFill>
                <a:latin typeface="TT Norms Bold"/>
                <a:ea typeface="TT Norms Bold"/>
                <a:cs typeface="TT Norms Bold"/>
                <a:sym typeface="TT Norms Bold"/>
              </a:rPr>
              <a:t>Introduction</a:t>
            </a:r>
          </a:p>
        </p:txBody>
      </p:sp>
      <p:sp>
        <p:nvSpPr>
          <p:cNvPr name="TextBox 18" id="18"/>
          <p:cNvSpPr txBox="true"/>
          <p:nvPr/>
        </p:nvSpPr>
        <p:spPr>
          <a:xfrm rot="0">
            <a:off x="1028700" y="2274609"/>
            <a:ext cx="8695357" cy="6832349"/>
          </a:xfrm>
          <a:prstGeom prst="rect">
            <a:avLst/>
          </a:prstGeom>
        </p:spPr>
        <p:txBody>
          <a:bodyPr anchor="t" rtlCol="false" tIns="0" lIns="0" bIns="0" rIns="0">
            <a:spAutoFit/>
          </a:bodyPr>
          <a:lstStyle/>
          <a:p>
            <a:pPr algn="l" marL="760618" indent="-380309" lvl="1">
              <a:lnSpc>
                <a:spcPts val="4932"/>
              </a:lnSpc>
              <a:buFont typeface="Arial"/>
              <a:buChar char="•"/>
            </a:pPr>
            <a:r>
              <a:rPr lang="en-US" sz="3523">
                <a:solidFill>
                  <a:srgbClr val="010118"/>
                </a:solidFill>
                <a:latin typeface="TT Norms"/>
                <a:ea typeface="TT Norms"/>
                <a:cs typeface="TT Norms"/>
                <a:sym typeface="TT Norms"/>
              </a:rPr>
              <a:t>What is Ethical Hacking?</a:t>
            </a:r>
          </a:p>
          <a:p>
            <a:pPr algn="l" marL="1521237" indent="-507079" lvl="2">
              <a:lnSpc>
                <a:spcPts val="4932"/>
              </a:lnSpc>
              <a:buFont typeface="Arial"/>
              <a:buChar char="⚬"/>
            </a:pPr>
            <a:r>
              <a:rPr lang="en-US" sz="3523">
                <a:solidFill>
                  <a:srgbClr val="010118"/>
                </a:solidFill>
                <a:latin typeface="TT Norms"/>
                <a:ea typeface="TT Norms"/>
                <a:cs typeface="TT Norms"/>
                <a:sym typeface="TT Norms"/>
              </a:rPr>
              <a:t>Ethical hackers, also known as white hat hackers, exploit vulnerabilities with permission to enhance security.</a:t>
            </a:r>
          </a:p>
          <a:p>
            <a:pPr algn="l">
              <a:lnSpc>
                <a:spcPts val="4932"/>
              </a:lnSpc>
            </a:pPr>
          </a:p>
          <a:p>
            <a:pPr algn="l" marL="760618" indent="-380309" lvl="1">
              <a:lnSpc>
                <a:spcPts val="4932"/>
              </a:lnSpc>
              <a:buFont typeface="Arial"/>
              <a:buChar char="•"/>
            </a:pPr>
            <a:r>
              <a:rPr lang="en-US" sz="3523">
                <a:solidFill>
                  <a:srgbClr val="010118"/>
                </a:solidFill>
                <a:latin typeface="TT Norms"/>
                <a:ea typeface="TT Norms"/>
                <a:cs typeface="TT Norms"/>
                <a:sym typeface="TT Norms"/>
              </a:rPr>
              <a:t>What are Bug Bounty Programs?</a:t>
            </a:r>
          </a:p>
          <a:p>
            <a:pPr algn="l" marL="1521237" indent="-507079" lvl="2">
              <a:lnSpc>
                <a:spcPts val="4932"/>
              </a:lnSpc>
              <a:buFont typeface="Arial"/>
              <a:buChar char="⚬"/>
            </a:pPr>
            <a:r>
              <a:rPr lang="en-US" sz="3523">
                <a:solidFill>
                  <a:srgbClr val="010118"/>
                </a:solidFill>
                <a:latin typeface="TT Norms"/>
                <a:ea typeface="TT Norms"/>
                <a:cs typeface="TT Norms"/>
                <a:sym typeface="TT Norms"/>
              </a:rPr>
              <a:t>Programs where companies reward ethical hackers for finding and reporting security vulnerabilities.</a:t>
            </a:r>
          </a:p>
          <a:p>
            <a:pPr algn="l">
              <a:lnSpc>
                <a:spcPts val="4932"/>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444587">
            <a:off x="-1847532" y="8428517"/>
            <a:ext cx="7937819" cy="9236735"/>
            <a:chOff x="0" y="0"/>
            <a:chExt cx="698500" cy="812800"/>
          </a:xfrm>
        </p:grpSpPr>
        <p:sp>
          <p:nvSpPr>
            <p:cNvPr name="Freeform 8" id="8"/>
            <p:cNvSpPr/>
            <p:nvPr/>
          </p:nvSpPr>
          <p:spPr>
            <a:xfrm flipH="false" flipV="false" rot="0">
              <a:off x="0" y="15934"/>
              <a:ext cx="698500" cy="780932"/>
            </a:xfrm>
            <a:custGeom>
              <a:avLst/>
              <a:gdLst/>
              <a:ahLst/>
              <a:cxnLst/>
              <a:rect r="r" b="b" t="t" l="l"/>
              <a:pathLst>
                <a:path h="780932" w="698500">
                  <a:moveTo>
                    <a:pt x="420972" y="25795"/>
                  </a:moveTo>
                  <a:lnTo>
                    <a:pt x="626778" y="145537"/>
                  </a:lnTo>
                  <a:cubicBezTo>
                    <a:pt x="671183" y="171372"/>
                    <a:pt x="698500" y="218871"/>
                    <a:pt x="698500" y="270244"/>
                  </a:cubicBezTo>
                  <a:lnTo>
                    <a:pt x="698500" y="510688"/>
                  </a:lnTo>
                  <a:cubicBezTo>
                    <a:pt x="698500" y="562061"/>
                    <a:pt x="671183" y="609560"/>
                    <a:pt x="626778" y="635395"/>
                  </a:cubicBezTo>
                  <a:lnTo>
                    <a:pt x="420972" y="755137"/>
                  </a:lnTo>
                  <a:cubicBezTo>
                    <a:pt x="376636" y="780932"/>
                    <a:pt x="321864" y="780932"/>
                    <a:pt x="277528" y="755137"/>
                  </a:cubicBezTo>
                  <a:lnTo>
                    <a:pt x="71722" y="635395"/>
                  </a:lnTo>
                  <a:cubicBezTo>
                    <a:pt x="27317" y="609560"/>
                    <a:pt x="0" y="562061"/>
                    <a:pt x="0" y="510688"/>
                  </a:cubicBezTo>
                  <a:lnTo>
                    <a:pt x="0" y="270244"/>
                  </a:lnTo>
                  <a:cubicBezTo>
                    <a:pt x="0" y="218871"/>
                    <a:pt x="27317" y="171372"/>
                    <a:pt x="71722" y="145537"/>
                  </a:cubicBezTo>
                  <a:lnTo>
                    <a:pt x="277528" y="25795"/>
                  </a:lnTo>
                  <a:cubicBezTo>
                    <a:pt x="321864" y="0"/>
                    <a:pt x="376636" y="0"/>
                    <a:pt x="420972" y="25795"/>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444587">
            <a:off x="-10118396" y="-14533417"/>
            <a:ext cx="15661399" cy="18224174"/>
            <a:chOff x="0" y="0"/>
            <a:chExt cx="698500" cy="812800"/>
          </a:xfrm>
        </p:grpSpPr>
        <p:sp>
          <p:nvSpPr>
            <p:cNvPr name="Freeform 11" id="11"/>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0">
            <a:off x="7170691" y="5337370"/>
            <a:ext cx="4719965" cy="3920930"/>
            <a:chOff x="0" y="0"/>
            <a:chExt cx="1122686" cy="932629"/>
          </a:xfrm>
        </p:grpSpPr>
        <p:sp>
          <p:nvSpPr>
            <p:cNvPr name="Freeform 14" id="14"/>
            <p:cNvSpPr/>
            <p:nvPr/>
          </p:nvSpPr>
          <p:spPr>
            <a:xfrm flipH="false" flipV="false" rot="0">
              <a:off x="0" y="0"/>
              <a:ext cx="1122686" cy="932629"/>
            </a:xfrm>
            <a:custGeom>
              <a:avLst/>
              <a:gdLst/>
              <a:ahLst/>
              <a:cxnLst/>
              <a:rect r="r" b="b" t="t" l="l"/>
              <a:pathLst>
                <a:path h="932629" w="1122686">
                  <a:moveTo>
                    <a:pt x="39366" y="0"/>
                  </a:moveTo>
                  <a:lnTo>
                    <a:pt x="1083320" y="0"/>
                  </a:lnTo>
                  <a:cubicBezTo>
                    <a:pt x="1093761" y="0"/>
                    <a:pt x="1103774" y="4147"/>
                    <a:pt x="1111156" y="11530"/>
                  </a:cubicBezTo>
                  <a:cubicBezTo>
                    <a:pt x="1118539" y="18913"/>
                    <a:pt x="1122686" y="28925"/>
                    <a:pt x="1122686" y="39366"/>
                  </a:cubicBezTo>
                  <a:lnTo>
                    <a:pt x="1122686" y="893263"/>
                  </a:lnTo>
                  <a:cubicBezTo>
                    <a:pt x="1122686" y="915004"/>
                    <a:pt x="1105062" y="932629"/>
                    <a:pt x="1083320" y="932629"/>
                  </a:cubicBezTo>
                  <a:lnTo>
                    <a:pt x="39366" y="932629"/>
                  </a:lnTo>
                  <a:cubicBezTo>
                    <a:pt x="28925" y="932629"/>
                    <a:pt x="18913" y="928481"/>
                    <a:pt x="11530" y="921099"/>
                  </a:cubicBezTo>
                  <a:cubicBezTo>
                    <a:pt x="4147" y="913716"/>
                    <a:pt x="0" y="903703"/>
                    <a:pt x="0" y="893263"/>
                  </a:cubicBezTo>
                  <a:lnTo>
                    <a:pt x="0" y="39366"/>
                  </a:lnTo>
                  <a:cubicBezTo>
                    <a:pt x="0" y="28925"/>
                    <a:pt x="4147" y="18913"/>
                    <a:pt x="11530" y="11530"/>
                  </a:cubicBezTo>
                  <a:cubicBezTo>
                    <a:pt x="18913" y="4147"/>
                    <a:pt x="28925" y="0"/>
                    <a:pt x="39366" y="0"/>
                  </a:cubicBezTo>
                  <a:close/>
                </a:path>
              </a:pathLst>
            </a:custGeom>
            <a:solidFill>
              <a:srgbClr val="FFFFFF"/>
            </a:solidFill>
            <a:ln w="28575" cap="rnd">
              <a:gradFill>
                <a:gsLst>
                  <a:gs pos="0">
                    <a:srgbClr val="FFFFFF">
                      <a:alpha val="0"/>
                    </a:srgbClr>
                  </a:gs>
                  <a:gs pos="33333">
                    <a:srgbClr val="FE41D0">
                      <a:alpha val="59500"/>
                    </a:srgbClr>
                  </a:gs>
                  <a:gs pos="66667">
                    <a:srgbClr val="FF6F38">
                      <a:alpha val="35500"/>
                    </a:srgbClr>
                  </a:gs>
                  <a:gs pos="100000">
                    <a:srgbClr val="FFFFFF">
                      <a:alpha val="0"/>
                    </a:srgbClr>
                  </a:gs>
                </a:gsLst>
                <a:lin ang="2700000"/>
              </a:gradFill>
              <a:prstDash val="solid"/>
              <a:round/>
            </a:ln>
          </p:spPr>
        </p:sp>
        <p:sp>
          <p:nvSpPr>
            <p:cNvPr name="TextBox 15" id="15"/>
            <p:cNvSpPr txBox="true"/>
            <p:nvPr/>
          </p:nvSpPr>
          <p:spPr>
            <a:xfrm>
              <a:off x="0" y="-38100"/>
              <a:ext cx="1122686" cy="970729"/>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11890657" y="1394276"/>
            <a:ext cx="5878678" cy="3749224"/>
            <a:chOff x="0" y="0"/>
            <a:chExt cx="1398297" cy="891787"/>
          </a:xfrm>
        </p:grpSpPr>
        <p:sp>
          <p:nvSpPr>
            <p:cNvPr name="Freeform 17" id="17"/>
            <p:cNvSpPr/>
            <p:nvPr/>
          </p:nvSpPr>
          <p:spPr>
            <a:xfrm flipH="false" flipV="false" rot="0">
              <a:off x="0" y="0"/>
              <a:ext cx="1398297" cy="891787"/>
            </a:xfrm>
            <a:custGeom>
              <a:avLst/>
              <a:gdLst/>
              <a:ahLst/>
              <a:cxnLst/>
              <a:rect r="r" b="b" t="t" l="l"/>
              <a:pathLst>
                <a:path h="891787" w="1398297">
                  <a:moveTo>
                    <a:pt x="31607" y="0"/>
                  </a:moveTo>
                  <a:lnTo>
                    <a:pt x="1366690" y="0"/>
                  </a:lnTo>
                  <a:cubicBezTo>
                    <a:pt x="1375073" y="0"/>
                    <a:pt x="1383112" y="3330"/>
                    <a:pt x="1389039" y="9257"/>
                  </a:cubicBezTo>
                  <a:cubicBezTo>
                    <a:pt x="1394967" y="15185"/>
                    <a:pt x="1398297" y="23224"/>
                    <a:pt x="1398297" y="31607"/>
                  </a:cubicBezTo>
                  <a:lnTo>
                    <a:pt x="1398297" y="860180"/>
                  </a:lnTo>
                  <a:cubicBezTo>
                    <a:pt x="1398297" y="877636"/>
                    <a:pt x="1384146" y="891787"/>
                    <a:pt x="1366690" y="891787"/>
                  </a:cubicBezTo>
                  <a:lnTo>
                    <a:pt x="31607" y="891787"/>
                  </a:lnTo>
                  <a:cubicBezTo>
                    <a:pt x="14151" y="891787"/>
                    <a:pt x="0" y="877636"/>
                    <a:pt x="0" y="860180"/>
                  </a:cubicBezTo>
                  <a:lnTo>
                    <a:pt x="0" y="31607"/>
                  </a:lnTo>
                  <a:cubicBezTo>
                    <a:pt x="0" y="14151"/>
                    <a:pt x="14151" y="0"/>
                    <a:pt x="31607" y="0"/>
                  </a:cubicBezTo>
                  <a:close/>
                </a:path>
              </a:pathLst>
            </a:custGeom>
            <a:solidFill>
              <a:srgbClr val="FFFFFF"/>
            </a:solidFill>
            <a:ln w="28575" cap="rnd">
              <a:gradFill>
                <a:gsLst>
                  <a:gs pos="0">
                    <a:srgbClr val="FFFFFF">
                      <a:alpha val="0"/>
                    </a:srgbClr>
                  </a:gs>
                  <a:gs pos="33333">
                    <a:srgbClr val="FE41D0">
                      <a:alpha val="59500"/>
                    </a:srgbClr>
                  </a:gs>
                  <a:gs pos="66667">
                    <a:srgbClr val="FF6F38">
                      <a:alpha val="35500"/>
                    </a:srgbClr>
                  </a:gs>
                  <a:gs pos="100000">
                    <a:srgbClr val="FFFFFF">
                      <a:alpha val="0"/>
                    </a:srgbClr>
                  </a:gs>
                </a:gsLst>
                <a:lin ang="2700000"/>
              </a:gradFill>
              <a:prstDash val="solid"/>
              <a:round/>
            </a:ln>
          </p:spPr>
        </p:sp>
        <p:sp>
          <p:nvSpPr>
            <p:cNvPr name="TextBox 18" id="18"/>
            <p:cNvSpPr txBox="true"/>
            <p:nvPr/>
          </p:nvSpPr>
          <p:spPr>
            <a:xfrm>
              <a:off x="0" y="-38100"/>
              <a:ext cx="1398297" cy="929887"/>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Freeform 19" id="19"/>
          <p:cNvSpPr/>
          <p:nvPr/>
        </p:nvSpPr>
        <p:spPr>
          <a:xfrm flipH="false" flipV="false" rot="0">
            <a:off x="7660896" y="5896584"/>
            <a:ext cx="1224315" cy="1179934"/>
          </a:xfrm>
          <a:custGeom>
            <a:avLst/>
            <a:gdLst/>
            <a:ahLst/>
            <a:cxnLst/>
            <a:rect r="r" b="b" t="t" l="l"/>
            <a:pathLst>
              <a:path h="1179934" w="1224315">
                <a:moveTo>
                  <a:pt x="0" y="0"/>
                </a:moveTo>
                <a:lnTo>
                  <a:pt x="1224315" y="0"/>
                </a:lnTo>
                <a:lnTo>
                  <a:pt x="1224315" y="1179934"/>
                </a:lnTo>
                <a:lnTo>
                  <a:pt x="0" y="117993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Freeform 20" id="20"/>
          <p:cNvSpPr/>
          <p:nvPr/>
        </p:nvSpPr>
        <p:spPr>
          <a:xfrm flipH="false" flipV="false" rot="0">
            <a:off x="12380861" y="1965646"/>
            <a:ext cx="1125446" cy="1167778"/>
          </a:xfrm>
          <a:custGeom>
            <a:avLst/>
            <a:gdLst/>
            <a:ahLst/>
            <a:cxnLst/>
            <a:rect r="r" b="b" t="t" l="l"/>
            <a:pathLst>
              <a:path h="1167778" w="1125446">
                <a:moveTo>
                  <a:pt x="0" y="0"/>
                </a:moveTo>
                <a:lnTo>
                  <a:pt x="1125447" y="0"/>
                </a:lnTo>
                <a:lnTo>
                  <a:pt x="1125447" y="1167778"/>
                </a:lnTo>
                <a:lnTo>
                  <a:pt x="0" y="116777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a:ln cap="sq">
            <a:noFill/>
            <a:prstDash val="solid"/>
            <a:miter/>
          </a:ln>
        </p:spPr>
      </p:sp>
      <p:sp>
        <p:nvSpPr>
          <p:cNvPr name="TextBox 21" id="21"/>
          <p:cNvSpPr txBox="true"/>
          <p:nvPr/>
        </p:nvSpPr>
        <p:spPr>
          <a:xfrm rot="0">
            <a:off x="7660896" y="7323027"/>
            <a:ext cx="4020007" cy="426212"/>
          </a:xfrm>
          <a:prstGeom prst="rect">
            <a:avLst/>
          </a:prstGeom>
        </p:spPr>
        <p:txBody>
          <a:bodyPr anchor="t" rtlCol="false" tIns="0" lIns="0" bIns="0" rIns="0">
            <a:spAutoFit/>
          </a:bodyPr>
          <a:lstStyle/>
          <a:p>
            <a:pPr algn="l">
              <a:lnSpc>
                <a:spcPts val="3303"/>
              </a:lnSpc>
            </a:pPr>
            <a:r>
              <a:rPr lang="en-US" sz="2799" b="true">
                <a:solidFill>
                  <a:srgbClr val="010118"/>
                </a:solidFill>
                <a:latin typeface="TT Norms Bold"/>
                <a:ea typeface="TT Norms Bold"/>
                <a:cs typeface="TT Norms Bold"/>
                <a:sym typeface="TT Norms Bold"/>
              </a:rPr>
              <a:t>Proactive Defense</a:t>
            </a:r>
          </a:p>
        </p:txBody>
      </p:sp>
      <p:sp>
        <p:nvSpPr>
          <p:cNvPr name="TextBox 22" id="22"/>
          <p:cNvSpPr txBox="true"/>
          <p:nvPr/>
        </p:nvSpPr>
        <p:spPr>
          <a:xfrm rot="0">
            <a:off x="7660896" y="7907608"/>
            <a:ext cx="4020007" cy="1108710"/>
          </a:xfrm>
          <a:prstGeom prst="rect">
            <a:avLst/>
          </a:prstGeom>
        </p:spPr>
        <p:txBody>
          <a:bodyPr anchor="t" rtlCol="false" tIns="0" lIns="0" bIns="0" rIns="0">
            <a:spAutoFit/>
          </a:bodyPr>
          <a:lstStyle/>
          <a:p>
            <a:pPr algn="l" marL="453390" indent="-226695" lvl="1">
              <a:lnSpc>
                <a:spcPts val="2940"/>
              </a:lnSpc>
              <a:buFont typeface="Arial"/>
              <a:buChar char="•"/>
            </a:pPr>
            <a:r>
              <a:rPr lang="en-US" sz="2100">
                <a:solidFill>
                  <a:srgbClr val="010118"/>
                </a:solidFill>
                <a:latin typeface="TT Norms"/>
                <a:ea typeface="TT Norms"/>
                <a:cs typeface="TT Norms"/>
                <a:sym typeface="TT Norms"/>
              </a:rPr>
              <a:t>Identify security flaws before malicious actors can exploit them.</a:t>
            </a:r>
          </a:p>
        </p:txBody>
      </p:sp>
      <p:sp>
        <p:nvSpPr>
          <p:cNvPr name="TextBox 23" id="23"/>
          <p:cNvSpPr txBox="true"/>
          <p:nvPr/>
        </p:nvSpPr>
        <p:spPr>
          <a:xfrm rot="0">
            <a:off x="12380861" y="3362024"/>
            <a:ext cx="5388473" cy="845312"/>
          </a:xfrm>
          <a:prstGeom prst="rect">
            <a:avLst/>
          </a:prstGeom>
        </p:spPr>
        <p:txBody>
          <a:bodyPr anchor="t" rtlCol="false" tIns="0" lIns="0" bIns="0" rIns="0">
            <a:spAutoFit/>
          </a:bodyPr>
          <a:lstStyle/>
          <a:p>
            <a:pPr algn="l" marL="0" indent="0" lvl="0">
              <a:lnSpc>
                <a:spcPts val="3303"/>
              </a:lnSpc>
              <a:spcBef>
                <a:spcPct val="0"/>
              </a:spcBef>
            </a:pPr>
            <a:r>
              <a:rPr lang="en-US" b="true" sz="2799">
                <a:solidFill>
                  <a:srgbClr val="010118"/>
                </a:solidFill>
                <a:latin typeface="TT Norms Bold"/>
                <a:ea typeface="TT Norms Bold"/>
                <a:cs typeface="TT Norms Bold"/>
                <a:sym typeface="TT Norms Bold"/>
              </a:rPr>
              <a:t>Legal a</a:t>
            </a:r>
            <a:r>
              <a:rPr lang="en-US" b="true" sz="2799" strike="noStrike" u="none">
                <a:solidFill>
                  <a:srgbClr val="010118"/>
                </a:solidFill>
                <a:latin typeface="TT Norms Bold"/>
                <a:ea typeface="TT Norms Bold"/>
                <a:cs typeface="TT Norms Bold"/>
                <a:sym typeface="TT Norms Bold"/>
              </a:rPr>
              <a:t>nd Responsible Hacking</a:t>
            </a:r>
          </a:p>
          <a:p>
            <a:pPr algn="l">
              <a:lnSpc>
                <a:spcPts val="3303"/>
              </a:lnSpc>
              <a:spcBef>
                <a:spcPct val="0"/>
              </a:spcBef>
            </a:pPr>
          </a:p>
        </p:txBody>
      </p:sp>
      <p:sp>
        <p:nvSpPr>
          <p:cNvPr name="TextBox 24" id="24"/>
          <p:cNvSpPr txBox="true"/>
          <p:nvPr/>
        </p:nvSpPr>
        <p:spPr>
          <a:xfrm rot="0">
            <a:off x="12380861" y="3964514"/>
            <a:ext cx="4878439" cy="737235"/>
          </a:xfrm>
          <a:prstGeom prst="rect">
            <a:avLst/>
          </a:prstGeom>
        </p:spPr>
        <p:txBody>
          <a:bodyPr anchor="t" rtlCol="false" tIns="0" lIns="0" bIns="0" rIns="0">
            <a:spAutoFit/>
          </a:bodyPr>
          <a:lstStyle/>
          <a:p>
            <a:pPr algn="l" marL="0" indent="0" lvl="0">
              <a:lnSpc>
                <a:spcPts val="2940"/>
              </a:lnSpc>
              <a:spcBef>
                <a:spcPct val="0"/>
              </a:spcBef>
            </a:pPr>
            <a:r>
              <a:rPr lang="en-US" sz="2100">
                <a:solidFill>
                  <a:srgbClr val="010118"/>
                </a:solidFill>
                <a:latin typeface="TT Norms"/>
                <a:ea typeface="TT Norms"/>
                <a:cs typeface="TT Norms"/>
                <a:sym typeface="TT Norms"/>
              </a:rPr>
              <a:t>Operates within the bounds of legal permission and ethical guidelines.</a:t>
            </a:r>
          </a:p>
        </p:txBody>
      </p:sp>
      <p:sp>
        <p:nvSpPr>
          <p:cNvPr name="TextBox 25" id="25"/>
          <p:cNvSpPr txBox="true"/>
          <p:nvPr/>
        </p:nvSpPr>
        <p:spPr>
          <a:xfrm rot="0">
            <a:off x="1028700" y="4228514"/>
            <a:ext cx="5806402" cy="1849021"/>
          </a:xfrm>
          <a:prstGeom prst="rect">
            <a:avLst/>
          </a:prstGeom>
        </p:spPr>
        <p:txBody>
          <a:bodyPr anchor="t" rtlCol="false" tIns="0" lIns="0" bIns="0" rIns="0">
            <a:spAutoFit/>
          </a:bodyPr>
          <a:lstStyle/>
          <a:p>
            <a:pPr algn="l" marL="0" indent="0" lvl="0">
              <a:lnSpc>
                <a:spcPts val="7342"/>
              </a:lnSpc>
              <a:spcBef>
                <a:spcPct val="0"/>
              </a:spcBef>
            </a:pPr>
            <a:r>
              <a:rPr lang="en-US" b="true" sz="6222">
                <a:solidFill>
                  <a:srgbClr val="010118"/>
                </a:solidFill>
                <a:latin typeface="TT Norms Bold"/>
                <a:ea typeface="TT Norms Bold"/>
                <a:cs typeface="TT Norms Bold"/>
                <a:sym typeface="TT Norms Bold"/>
              </a:rPr>
              <a:t>The Role of Ethical Hacking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444587">
            <a:off x="5406406" y="8363518"/>
            <a:ext cx="7937819" cy="9236735"/>
            <a:chOff x="0" y="0"/>
            <a:chExt cx="698500" cy="812800"/>
          </a:xfrm>
        </p:grpSpPr>
        <p:sp>
          <p:nvSpPr>
            <p:cNvPr name="Freeform 8" id="8"/>
            <p:cNvSpPr/>
            <p:nvPr/>
          </p:nvSpPr>
          <p:spPr>
            <a:xfrm flipH="false" flipV="false" rot="0">
              <a:off x="0" y="15934"/>
              <a:ext cx="698500" cy="780932"/>
            </a:xfrm>
            <a:custGeom>
              <a:avLst/>
              <a:gdLst/>
              <a:ahLst/>
              <a:cxnLst/>
              <a:rect r="r" b="b" t="t" l="l"/>
              <a:pathLst>
                <a:path h="780932" w="698500">
                  <a:moveTo>
                    <a:pt x="420972" y="25795"/>
                  </a:moveTo>
                  <a:lnTo>
                    <a:pt x="626778" y="145537"/>
                  </a:lnTo>
                  <a:cubicBezTo>
                    <a:pt x="671183" y="171372"/>
                    <a:pt x="698500" y="218871"/>
                    <a:pt x="698500" y="270244"/>
                  </a:cubicBezTo>
                  <a:lnTo>
                    <a:pt x="698500" y="510688"/>
                  </a:lnTo>
                  <a:cubicBezTo>
                    <a:pt x="698500" y="562061"/>
                    <a:pt x="671183" y="609560"/>
                    <a:pt x="626778" y="635395"/>
                  </a:cubicBezTo>
                  <a:lnTo>
                    <a:pt x="420972" y="755137"/>
                  </a:lnTo>
                  <a:cubicBezTo>
                    <a:pt x="376636" y="780932"/>
                    <a:pt x="321864" y="780932"/>
                    <a:pt x="277528" y="755137"/>
                  </a:cubicBezTo>
                  <a:lnTo>
                    <a:pt x="71722" y="635395"/>
                  </a:lnTo>
                  <a:cubicBezTo>
                    <a:pt x="27317" y="609560"/>
                    <a:pt x="0" y="562061"/>
                    <a:pt x="0" y="510688"/>
                  </a:cubicBezTo>
                  <a:lnTo>
                    <a:pt x="0" y="270244"/>
                  </a:lnTo>
                  <a:cubicBezTo>
                    <a:pt x="0" y="218871"/>
                    <a:pt x="27317" y="171372"/>
                    <a:pt x="71722" y="145537"/>
                  </a:cubicBezTo>
                  <a:lnTo>
                    <a:pt x="277528" y="25795"/>
                  </a:lnTo>
                  <a:cubicBezTo>
                    <a:pt x="321864" y="0"/>
                    <a:pt x="376636" y="0"/>
                    <a:pt x="420972" y="25795"/>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444587">
            <a:off x="13101347" y="-12092293"/>
            <a:ext cx="15661399" cy="18224174"/>
            <a:chOff x="0" y="0"/>
            <a:chExt cx="698500" cy="812800"/>
          </a:xfrm>
        </p:grpSpPr>
        <p:sp>
          <p:nvSpPr>
            <p:cNvPr name="Freeform 11" id="11"/>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444587">
            <a:off x="-10118396" y="-14533417"/>
            <a:ext cx="15661399" cy="18224174"/>
            <a:chOff x="0" y="0"/>
            <a:chExt cx="698500" cy="812800"/>
          </a:xfrm>
        </p:grpSpPr>
        <p:sp>
          <p:nvSpPr>
            <p:cNvPr name="Freeform 14" id="14"/>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5" id="15"/>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6" id="16"/>
          <p:cNvGrpSpPr/>
          <p:nvPr/>
        </p:nvGrpSpPr>
        <p:grpSpPr>
          <a:xfrm rot="0">
            <a:off x="9144000" y="3328191"/>
            <a:ext cx="8029709" cy="1081904"/>
            <a:chOff x="0" y="0"/>
            <a:chExt cx="10706278" cy="1442539"/>
          </a:xfrm>
        </p:grpSpPr>
        <p:grpSp>
          <p:nvGrpSpPr>
            <p:cNvPr name="Group 17" id="17"/>
            <p:cNvGrpSpPr/>
            <p:nvPr/>
          </p:nvGrpSpPr>
          <p:grpSpPr>
            <a:xfrm rot="0">
              <a:off x="0" y="303137"/>
              <a:ext cx="836265" cy="836265"/>
              <a:chOff x="0" y="0"/>
              <a:chExt cx="812800" cy="812800"/>
            </a:xfrm>
          </p:grpSpPr>
          <p:sp>
            <p:nvSpPr>
              <p:cNvPr name="Freeform 18" id="18"/>
              <p:cNvSpPr/>
              <p:nvPr/>
            </p:nvSpPr>
            <p:spPr>
              <a:xfrm flipH="false" flipV="false" rot="0">
                <a:off x="36998" y="36998"/>
                <a:ext cx="738803" cy="738803"/>
              </a:xfrm>
              <a:custGeom>
                <a:avLst/>
                <a:gdLst/>
                <a:ahLst/>
                <a:cxnLst/>
                <a:rect r="r" b="b" t="t" l="l"/>
                <a:pathLst>
                  <a:path h="738803" w="738803">
                    <a:moveTo>
                      <a:pt x="393972" y="15647"/>
                    </a:moveTo>
                    <a:lnTo>
                      <a:pt x="474148" y="187441"/>
                    </a:lnTo>
                    <a:cubicBezTo>
                      <a:pt x="490019" y="221449"/>
                      <a:pt x="517355" y="248785"/>
                      <a:pt x="551363" y="264656"/>
                    </a:cubicBezTo>
                    <a:lnTo>
                      <a:pt x="723157" y="344832"/>
                    </a:lnTo>
                    <a:cubicBezTo>
                      <a:pt x="732702" y="349287"/>
                      <a:pt x="738804" y="358868"/>
                      <a:pt x="738804" y="369402"/>
                    </a:cubicBezTo>
                    <a:cubicBezTo>
                      <a:pt x="738804" y="379936"/>
                      <a:pt x="732702" y="389517"/>
                      <a:pt x="723157" y="393972"/>
                    </a:cubicBezTo>
                    <a:lnTo>
                      <a:pt x="551363" y="474148"/>
                    </a:lnTo>
                    <a:cubicBezTo>
                      <a:pt x="517355" y="490019"/>
                      <a:pt x="490019" y="517355"/>
                      <a:pt x="474148" y="551363"/>
                    </a:cubicBezTo>
                    <a:lnTo>
                      <a:pt x="393972" y="723157"/>
                    </a:lnTo>
                    <a:cubicBezTo>
                      <a:pt x="389517" y="732702"/>
                      <a:pt x="379936" y="738804"/>
                      <a:pt x="369402" y="738804"/>
                    </a:cubicBezTo>
                    <a:cubicBezTo>
                      <a:pt x="358868" y="738804"/>
                      <a:pt x="349287" y="732702"/>
                      <a:pt x="344832" y="723157"/>
                    </a:cubicBezTo>
                    <a:lnTo>
                      <a:pt x="264656" y="551363"/>
                    </a:lnTo>
                    <a:cubicBezTo>
                      <a:pt x="248785" y="517355"/>
                      <a:pt x="221449" y="490019"/>
                      <a:pt x="187441" y="474148"/>
                    </a:cubicBezTo>
                    <a:lnTo>
                      <a:pt x="15647" y="393972"/>
                    </a:lnTo>
                    <a:cubicBezTo>
                      <a:pt x="6102" y="389517"/>
                      <a:pt x="0" y="379936"/>
                      <a:pt x="0" y="369402"/>
                    </a:cubicBezTo>
                    <a:cubicBezTo>
                      <a:pt x="0" y="358868"/>
                      <a:pt x="6102" y="349287"/>
                      <a:pt x="15647" y="344832"/>
                    </a:cubicBezTo>
                    <a:lnTo>
                      <a:pt x="187441" y="264656"/>
                    </a:lnTo>
                    <a:cubicBezTo>
                      <a:pt x="221449" y="248785"/>
                      <a:pt x="248785" y="221449"/>
                      <a:pt x="264656" y="187441"/>
                    </a:cubicBezTo>
                    <a:lnTo>
                      <a:pt x="344832" y="15647"/>
                    </a:lnTo>
                    <a:cubicBezTo>
                      <a:pt x="349287" y="6102"/>
                      <a:pt x="358868" y="0"/>
                      <a:pt x="369402" y="0"/>
                    </a:cubicBezTo>
                    <a:cubicBezTo>
                      <a:pt x="379936" y="0"/>
                      <a:pt x="389517" y="6102"/>
                      <a:pt x="393972" y="15647"/>
                    </a:cubicBezTo>
                    <a:close/>
                  </a:path>
                </a:pathLst>
              </a:custGeom>
              <a:gradFill rotWithShape="true">
                <a:gsLst>
                  <a:gs pos="0">
                    <a:srgbClr val="FE41D0">
                      <a:alpha val="100000"/>
                    </a:srgbClr>
                  </a:gs>
                  <a:gs pos="100000">
                    <a:srgbClr val="FF6F38">
                      <a:alpha val="100000"/>
                    </a:srgbClr>
                  </a:gs>
                </a:gsLst>
                <a:lin ang="5400000"/>
              </a:gradFill>
            </p:spPr>
          </p:sp>
          <p:sp>
            <p:nvSpPr>
              <p:cNvPr name="TextBox 19" id="19"/>
              <p:cNvSpPr txBox="true"/>
              <p:nvPr/>
            </p:nvSpPr>
            <p:spPr>
              <a:xfrm>
                <a:off x="190500" y="152400"/>
                <a:ext cx="431800" cy="469900"/>
              </a:xfrm>
              <a:prstGeom prst="rect">
                <a:avLst/>
              </a:prstGeom>
            </p:spPr>
            <p:txBody>
              <a:bodyPr anchor="ctr" rtlCol="false" tIns="50800" lIns="50800" bIns="50800" rIns="50800"/>
              <a:lstStyle/>
              <a:p>
                <a:pPr algn="ctr">
                  <a:lnSpc>
                    <a:spcPts val="2660"/>
                  </a:lnSpc>
                </a:pPr>
              </a:p>
            </p:txBody>
          </p:sp>
        </p:grpSp>
        <p:sp>
          <p:nvSpPr>
            <p:cNvPr name="TextBox 20" id="20"/>
            <p:cNvSpPr txBox="true"/>
            <p:nvPr/>
          </p:nvSpPr>
          <p:spPr>
            <a:xfrm rot="0">
              <a:off x="1082382" y="-66675"/>
              <a:ext cx="9623896" cy="1509214"/>
            </a:xfrm>
            <a:prstGeom prst="rect">
              <a:avLst/>
            </a:prstGeom>
          </p:spPr>
          <p:txBody>
            <a:bodyPr anchor="t" rtlCol="false" tIns="0" lIns="0" bIns="0" rIns="0">
              <a:spAutoFit/>
            </a:bodyPr>
            <a:lstStyle/>
            <a:p>
              <a:pPr algn="l" marL="0" indent="0" lvl="0">
                <a:lnSpc>
                  <a:spcPts val="4612"/>
                </a:lnSpc>
                <a:spcBef>
                  <a:spcPct val="0"/>
                </a:spcBef>
              </a:pPr>
              <a:r>
                <a:rPr lang="en-US" b="true" sz="3294">
                  <a:solidFill>
                    <a:srgbClr val="010118"/>
                  </a:solidFill>
                  <a:latin typeface="TT Norms Bold"/>
                  <a:ea typeface="TT Norms Bold"/>
                  <a:cs typeface="TT Norms Bold"/>
                  <a:sym typeface="TT Norms Bold"/>
                </a:rPr>
                <a:t>White Hat: Ethical hackers who improve security.</a:t>
              </a:r>
            </a:p>
          </p:txBody>
        </p:sp>
      </p:grpSp>
      <p:grpSp>
        <p:nvGrpSpPr>
          <p:cNvPr name="Group 21" id="21"/>
          <p:cNvGrpSpPr/>
          <p:nvPr/>
        </p:nvGrpSpPr>
        <p:grpSpPr>
          <a:xfrm rot="0">
            <a:off x="9144000" y="4825335"/>
            <a:ext cx="8029709" cy="1081904"/>
            <a:chOff x="0" y="0"/>
            <a:chExt cx="10706278" cy="1442539"/>
          </a:xfrm>
        </p:grpSpPr>
        <p:grpSp>
          <p:nvGrpSpPr>
            <p:cNvPr name="Group 22" id="22"/>
            <p:cNvGrpSpPr/>
            <p:nvPr/>
          </p:nvGrpSpPr>
          <p:grpSpPr>
            <a:xfrm rot="0">
              <a:off x="0" y="303137"/>
              <a:ext cx="836265" cy="836265"/>
              <a:chOff x="0" y="0"/>
              <a:chExt cx="812800" cy="812800"/>
            </a:xfrm>
          </p:grpSpPr>
          <p:sp>
            <p:nvSpPr>
              <p:cNvPr name="Freeform 23" id="23"/>
              <p:cNvSpPr/>
              <p:nvPr/>
            </p:nvSpPr>
            <p:spPr>
              <a:xfrm flipH="false" flipV="false" rot="0">
                <a:off x="36998" y="36998"/>
                <a:ext cx="738803" cy="738803"/>
              </a:xfrm>
              <a:custGeom>
                <a:avLst/>
                <a:gdLst/>
                <a:ahLst/>
                <a:cxnLst/>
                <a:rect r="r" b="b" t="t" l="l"/>
                <a:pathLst>
                  <a:path h="738803" w="738803">
                    <a:moveTo>
                      <a:pt x="393972" y="15647"/>
                    </a:moveTo>
                    <a:lnTo>
                      <a:pt x="474148" y="187441"/>
                    </a:lnTo>
                    <a:cubicBezTo>
                      <a:pt x="490019" y="221449"/>
                      <a:pt x="517355" y="248785"/>
                      <a:pt x="551363" y="264656"/>
                    </a:cubicBezTo>
                    <a:lnTo>
                      <a:pt x="723157" y="344832"/>
                    </a:lnTo>
                    <a:cubicBezTo>
                      <a:pt x="732702" y="349287"/>
                      <a:pt x="738804" y="358868"/>
                      <a:pt x="738804" y="369402"/>
                    </a:cubicBezTo>
                    <a:cubicBezTo>
                      <a:pt x="738804" y="379936"/>
                      <a:pt x="732702" y="389517"/>
                      <a:pt x="723157" y="393972"/>
                    </a:cubicBezTo>
                    <a:lnTo>
                      <a:pt x="551363" y="474148"/>
                    </a:lnTo>
                    <a:cubicBezTo>
                      <a:pt x="517355" y="490019"/>
                      <a:pt x="490019" y="517355"/>
                      <a:pt x="474148" y="551363"/>
                    </a:cubicBezTo>
                    <a:lnTo>
                      <a:pt x="393972" y="723157"/>
                    </a:lnTo>
                    <a:cubicBezTo>
                      <a:pt x="389517" y="732702"/>
                      <a:pt x="379936" y="738804"/>
                      <a:pt x="369402" y="738804"/>
                    </a:cubicBezTo>
                    <a:cubicBezTo>
                      <a:pt x="358868" y="738804"/>
                      <a:pt x="349287" y="732702"/>
                      <a:pt x="344832" y="723157"/>
                    </a:cubicBezTo>
                    <a:lnTo>
                      <a:pt x="264656" y="551363"/>
                    </a:lnTo>
                    <a:cubicBezTo>
                      <a:pt x="248785" y="517355"/>
                      <a:pt x="221449" y="490019"/>
                      <a:pt x="187441" y="474148"/>
                    </a:cubicBezTo>
                    <a:lnTo>
                      <a:pt x="15647" y="393972"/>
                    </a:lnTo>
                    <a:cubicBezTo>
                      <a:pt x="6102" y="389517"/>
                      <a:pt x="0" y="379936"/>
                      <a:pt x="0" y="369402"/>
                    </a:cubicBezTo>
                    <a:cubicBezTo>
                      <a:pt x="0" y="358868"/>
                      <a:pt x="6102" y="349287"/>
                      <a:pt x="15647" y="344832"/>
                    </a:cubicBezTo>
                    <a:lnTo>
                      <a:pt x="187441" y="264656"/>
                    </a:lnTo>
                    <a:cubicBezTo>
                      <a:pt x="221449" y="248785"/>
                      <a:pt x="248785" y="221449"/>
                      <a:pt x="264656" y="187441"/>
                    </a:cubicBezTo>
                    <a:lnTo>
                      <a:pt x="344832" y="15647"/>
                    </a:lnTo>
                    <a:cubicBezTo>
                      <a:pt x="349287" y="6102"/>
                      <a:pt x="358868" y="0"/>
                      <a:pt x="369402" y="0"/>
                    </a:cubicBezTo>
                    <a:cubicBezTo>
                      <a:pt x="379936" y="0"/>
                      <a:pt x="389517" y="6102"/>
                      <a:pt x="393972" y="15647"/>
                    </a:cubicBezTo>
                    <a:close/>
                  </a:path>
                </a:pathLst>
              </a:custGeom>
              <a:gradFill rotWithShape="true">
                <a:gsLst>
                  <a:gs pos="0">
                    <a:srgbClr val="FE41D0">
                      <a:alpha val="100000"/>
                    </a:srgbClr>
                  </a:gs>
                  <a:gs pos="100000">
                    <a:srgbClr val="FF6F38">
                      <a:alpha val="100000"/>
                    </a:srgbClr>
                  </a:gs>
                </a:gsLst>
                <a:lin ang="5400000"/>
              </a:gradFill>
            </p:spPr>
          </p:sp>
          <p:sp>
            <p:nvSpPr>
              <p:cNvPr name="TextBox 24" id="24"/>
              <p:cNvSpPr txBox="true"/>
              <p:nvPr/>
            </p:nvSpPr>
            <p:spPr>
              <a:xfrm>
                <a:off x="190500" y="152400"/>
                <a:ext cx="431800" cy="469900"/>
              </a:xfrm>
              <a:prstGeom prst="rect">
                <a:avLst/>
              </a:prstGeom>
            </p:spPr>
            <p:txBody>
              <a:bodyPr anchor="ctr" rtlCol="false" tIns="50800" lIns="50800" bIns="50800" rIns="50800"/>
              <a:lstStyle/>
              <a:p>
                <a:pPr algn="ctr">
                  <a:lnSpc>
                    <a:spcPts val="2660"/>
                  </a:lnSpc>
                </a:pPr>
              </a:p>
            </p:txBody>
          </p:sp>
        </p:grpSp>
        <p:sp>
          <p:nvSpPr>
            <p:cNvPr name="TextBox 25" id="25"/>
            <p:cNvSpPr txBox="true"/>
            <p:nvPr/>
          </p:nvSpPr>
          <p:spPr>
            <a:xfrm rot="0">
              <a:off x="1082382" y="-66675"/>
              <a:ext cx="9623896" cy="1509214"/>
            </a:xfrm>
            <a:prstGeom prst="rect">
              <a:avLst/>
            </a:prstGeom>
          </p:spPr>
          <p:txBody>
            <a:bodyPr anchor="t" rtlCol="false" tIns="0" lIns="0" bIns="0" rIns="0">
              <a:spAutoFit/>
            </a:bodyPr>
            <a:lstStyle/>
            <a:p>
              <a:pPr algn="l" marL="0" indent="0" lvl="0">
                <a:lnSpc>
                  <a:spcPts val="4612"/>
                </a:lnSpc>
                <a:spcBef>
                  <a:spcPct val="0"/>
                </a:spcBef>
              </a:pPr>
              <a:r>
                <a:rPr lang="en-US" b="true" sz="3294">
                  <a:solidFill>
                    <a:srgbClr val="010118"/>
                  </a:solidFill>
                  <a:latin typeface="TT Norms Bold"/>
                  <a:ea typeface="TT Norms Bold"/>
                  <a:cs typeface="TT Norms Bold"/>
                  <a:sym typeface="TT Norms Bold"/>
                </a:rPr>
                <a:t>Black Hat: Malicious hackers seeking illegal benefits.</a:t>
              </a:r>
            </a:p>
          </p:txBody>
        </p:sp>
      </p:grpSp>
      <p:grpSp>
        <p:nvGrpSpPr>
          <p:cNvPr name="Group 26" id="26"/>
          <p:cNvGrpSpPr/>
          <p:nvPr/>
        </p:nvGrpSpPr>
        <p:grpSpPr>
          <a:xfrm rot="0">
            <a:off x="9144000" y="6322478"/>
            <a:ext cx="8029709" cy="2247492"/>
            <a:chOff x="0" y="0"/>
            <a:chExt cx="10706278" cy="2996656"/>
          </a:xfrm>
        </p:grpSpPr>
        <p:grpSp>
          <p:nvGrpSpPr>
            <p:cNvPr name="Group 27" id="27"/>
            <p:cNvGrpSpPr/>
            <p:nvPr/>
          </p:nvGrpSpPr>
          <p:grpSpPr>
            <a:xfrm rot="0">
              <a:off x="0" y="1080195"/>
              <a:ext cx="836265" cy="836265"/>
              <a:chOff x="0" y="0"/>
              <a:chExt cx="812800" cy="812800"/>
            </a:xfrm>
          </p:grpSpPr>
          <p:sp>
            <p:nvSpPr>
              <p:cNvPr name="Freeform 28" id="28"/>
              <p:cNvSpPr/>
              <p:nvPr/>
            </p:nvSpPr>
            <p:spPr>
              <a:xfrm flipH="false" flipV="false" rot="0">
                <a:off x="36998" y="36998"/>
                <a:ext cx="738803" cy="738803"/>
              </a:xfrm>
              <a:custGeom>
                <a:avLst/>
                <a:gdLst/>
                <a:ahLst/>
                <a:cxnLst/>
                <a:rect r="r" b="b" t="t" l="l"/>
                <a:pathLst>
                  <a:path h="738803" w="738803">
                    <a:moveTo>
                      <a:pt x="393972" y="15647"/>
                    </a:moveTo>
                    <a:lnTo>
                      <a:pt x="474148" y="187441"/>
                    </a:lnTo>
                    <a:cubicBezTo>
                      <a:pt x="490019" y="221449"/>
                      <a:pt x="517355" y="248785"/>
                      <a:pt x="551363" y="264656"/>
                    </a:cubicBezTo>
                    <a:lnTo>
                      <a:pt x="723157" y="344832"/>
                    </a:lnTo>
                    <a:cubicBezTo>
                      <a:pt x="732702" y="349287"/>
                      <a:pt x="738804" y="358868"/>
                      <a:pt x="738804" y="369402"/>
                    </a:cubicBezTo>
                    <a:cubicBezTo>
                      <a:pt x="738804" y="379936"/>
                      <a:pt x="732702" y="389517"/>
                      <a:pt x="723157" y="393972"/>
                    </a:cubicBezTo>
                    <a:lnTo>
                      <a:pt x="551363" y="474148"/>
                    </a:lnTo>
                    <a:cubicBezTo>
                      <a:pt x="517355" y="490019"/>
                      <a:pt x="490019" y="517355"/>
                      <a:pt x="474148" y="551363"/>
                    </a:cubicBezTo>
                    <a:lnTo>
                      <a:pt x="393972" y="723157"/>
                    </a:lnTo>
                    <a:cubicBezTo>
                      <a:pt x="389517" y="732702"/>
                      <a:pt x="379936" y="738804"/>
                      <a:pt x="369402" y="738804"/>
                    </a:cubicBezTo>
                    <a:cubicBezTo>
                      <a:pt x="358868" y="738804"/>
                      <a:pt x="349287" y="732702"/>
                      <a:pt x="344832" y="723157"/>
                    </a:cubicBezTo>
                    <a:lnTo>
                      <a:pt x="264656" y="551363"/>
                    </a:lnTo>
                    <a:cubicBezTo>
                      <a:pt x="248785" y="517355"/>
                      <a:pt x="221449" y="490019"/>
                      <a:pt x="187441" y="474148"/>
                    </a:cubicBezTo>
                    <a:lnTo>
                      <a:pt x="15647" y="393972"/>
                    </a:lnTo>
                    <a:cubicBezTo>
                      <a:pt x="6102" y="389517"/>
                      <a:pt x="0" y="379936"/>
                      <a:pt x="0" y="369402"/>
                    </a:cubicBezTo>
                    <a:cubicBezTo>
                      <a:pt x="0" y="358868"/>
                      <a:pt x="6102" y="349287"/>
                      <a:pt x="15647" y="344832"/>
                    </a:cubicBezTo>
                    <a:lnTo>
                      <a:pt x="187441" y="264656"/>
                    </a:lnTo>
                    <a:cubicBezTo>
                      <a:pt x="221449" y="248785"/>
                      <a:pt x="248785" y="221449"/>
                      <a:pt x="264656" y="187441"/>
                    </a:cubicBezTo>
                    <a:lnTo>
                      <a:pt x="344832" y="15647"/>
                    </a:lnTo>
                    <a:cubicBezTo>
                      <a:pt x="349287" y="6102"/>
                      <a:pt x="358868" y="0"/>
                      <a:pt x="369402" y="0"/>
                    </a:cubicBezTo>
                    <a:cubicBezTo>
                      <a:pt x="379936" y="0"/>
                      <a:pt x="389517" y="6102"/>
                      <a:pt x="393972" y="15647"/>
                    </a:cubicBezTo>
                    <a:close/>
                  </a:path>
                </a:pathLst>
              </a:custGeom>
              <a:gradFill rotWithShape="true">
                <a:gsLst>
                  <a:gs pos="0">
                    <a:srgbClr val="FE41D0">
                      <a:alpha val="100000"/>
                    </a:srgbClr>
                  </a:gs>
                  <a:gs pos="100000">
                    <a:srgbClr val="FF6F38">
                      <a:alpha val="100000"/>
                    </a:srgbClr>
                  </a:gs>
                </a:gsLst>
                <a:lin ang="5400000"/>
              </a:gradFill>
            </p:spPr>
          </p:sp>
          <p:sp>
            <p:nvSpPr>
              <p:cNvPr name="TextBox 29" id="29"/>
              <p:cNvSpPr txBox="true"/>
              <p:nvPr/>
            </p:nvSpPr>
            <p:spPr>
              <a:xfrm>
                <a:off x="190500" y="152400"/>
                <a:ext cx="431800" cy="469900"/>
              </a:xfrm>
              <a:prstGeom prst="rect">
                <a:avLst/>
              </a:prstGeom>
            </p:spPr>
            <p:txBody>
              <a:bodyPr anchor="ctr" rtlCol="false" tIns="50800" lIns="50800" bIns="50800" rIns="50800"/>
              <a:lstStyle/>
              <a:p>
                <a:pPr algn="ctr">
                  <a:lnSpc>
                    <a:spcPts val="2660"/>
                  </a:lnSpc>
                </a:pPr>
              </a:p>
            </p:txBody>
          </p:sp>
        </p:grpSp>
        <p:sp>
          <p:nvSpPr>
            <p:cNvPr name="TextBox 30" id="30"/>
            <p:cNvSpPr txBox="true"/>
            <p:nvPr/>
          </p:nvSpPr>
          <p:spPr>
            <a:xfrm rot="0">
              <a:off x="1082382" y="-66675"/>
              <a:ext cx="9623896" cy="3063331"/>
            </a:xfrm>
            <a:prstGeom prst="rect">
              <a:avLst/>
            </a:prstGeom>
          </p:spPr>
          <p:txBody>
            <a:bodyPr anchor="t" rtlCol="false" tIns="0" lIns="0" bIns="0" rIns="0">
              <a:spAutoFit/>
            </a:bodyPr>
            <a:lstStyle/>
            <a:p>
              <a:pPr algn="l" marL="0" indent="0" lvl="0">
                <a:lnSpc>
                  <a:spcPts val="4612"/>
                </a:lnSpc>
                <a:spcBef>
                  <a:spcPct val="0"/>
                </a:spcBef>
              </a:pPr>
              <a:r>
                <a:rPr lang="en-US" b="true" sz="3294">
                  <a:solidFill>
                    <a:srgbClr val="010118"/>
                  </a:solidFill>
                  <a:latin typeface="TT Norms Bold"/>
                  <a:ea typeface="TT Norms Bold"/>
                  <a:cs typeface="TT Norms Bold"/>
                  <a:sym typeface="TT Norms Bold"/>
                </a:rPr>
                <a:t>Gray Hat: Operate in legal grey areas; might hack without permission but report vulnerabilities without malicious intent.</a:t>
              </a:r>
            </a:p>
          </p:txBody>
        </p:sp>
      </p:grpSp>
      <p:sp>
        <p:nvSpPr>
          <p:cNvPr name="Freeform 31" id="31"/>
          <p:cNvSpPr/>
          <p:nvPr/>
        </p:nvSpPr>
        <p:spPr>
          <a:xfrm flipH="true" flipV="false" rot="0">
            <a:off x="1028700" y="3869144"/>
            <a:ext cx="6552166" cy="5389156"/>
          </a:xfrm>
          <a:custGeom>
            <a:avLst/>
            <a:gdLst/>
            <a:ahLst/>
            <a:cxnLst/>
            <a:rect r="r" b="b" t="t" l="l"/>
            <a:pathLst>
              <a:path h="5389156" w="6552166">
                <a:moveTo>
                  <a:pt x="6552166" y="0"/>
                </a:moveTo>
                <a:lnTo>
                  <a:pt x="0" y="0"/>
                </a:lnTo>
                <a:lnTo>
                  <a:pt x="0" y="5389156"/>
                </a:lnTo>
                <a:lnTo>
                  <a:pt x="6552166" y="5389156"/>
                </a:lnTo>
                <a:lnTo>
                  <a:pt x="6552166"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TextBox 32" id="32"/>
          <p:cNvSpPr txBox="true"/>
          <p:nvPr/>
        </p:nvSpPr>
        <p:spPr>
          <a:xfrm rot="0">
            <a:off x="1028700" y="1393534"/>
            <a:ext cx="7853835" cy="959231"/>
          </a:xfrm>
          <a:prstGeom prst="rect">
            <a:avLst/>
          </a:prstGeom>
        </p:spPr>
        <p:txBody>
          <a:bodyPr anchor="t" rtlCol="false" tIns="0" lIns="0" bIns="0" rIns="0">
            <a:spAutoFit/>
          </a:bodyPr>
          <a:lstStyle/>
          <a:p>
            <a:pPr algn="l" marL="0" indent="0" lvl="0">
              <a:lnSpc>
                <a:spcPts val="7551"/>
              </a:lnSpc>
              <a:spcBef>
                <a:spcPct val="0"/>
              </a:spcBef>
            </a:pPr>
            <a:r>
              <a:rPr lang="en-US" b="true" sz="6399">
                <a:solidFill>
                  <a:srgbClr val="010118"/>
                </a:solidFill>
                <a:latin typeface="TT Norms Bold"/>
                <a:ea typeface="TT Norms Bold"/>
                <a:cs typeface="TT Norms Bold"/>
                <a:sym typeface="TT Norms Bold"/>
              </a:rPr>
              <a:t>Types of Hackers: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317147"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7" id="7"/>
          <p:cNvSpPr txBox="true"/>
          <p:nvPr/>
        </p:nvSpPr>
        <p:spPr>
          <a:xfrm rot="0">
            <a:off x="5762044" y="4103515"/>
            <a:ext cx="6763911" cy="1911731"/>
          </a:xfrm>
          <a:prstGeom prst="rect">
            <a:avLst/>
          </a:prstGeom>
        </p:spPr>
        <p:txBody>
          <a:bodyPr anchor="t" rtlCol="false" tIns="0" lIns="0" bIns="0" rIns="0">
            <a:spAutoFit/>
          </a:bodyPr>
          <a:lstStyle/>
          <a:p>
            <a:pPr algn="ctr" marL="0" indent="0" lvl="0">
              <a:lnSpc>
                <a:spcPts val="7551"/>
              </a:lnSpc>
              <a:spcBef>
                <a:spcPct val="0"/>
              </a:spcBef>
            </a:pPr>
            <a:r>
              <a:rPr lang="en-US" b="true" sz="6399">
                <a:solidFill>
                  <a:srgbClr val="010118"/>
                </a:solidFill>
                <a:latin typeface="TT Norms Bold"/>
                <a:ea typeface="TT Norms Bold"/>
                <a:cs typeface="TT Norms Bold"/>
                <a:sym typeface="TT Norms Bold"/>
              </a:rPr>
              <a:t>Ethical Hacking Methodologies</a:t>
            </a:r>
          </a:p>
        </p:txBody>
      </p:sp>
      <p:grpSp>
        <p:nvGrpSpPr>
          <p:cNvPr name="Group 8" id="8"/>
          <p:cNvGrpSpPr/>
          <p:nvPr/>
        </p:nvGrpSpPr>
        <p:grpSpPr>
          <a:xfrm rot="0">
            <a:off x="8079184" y="1322286"/>
            <a:ext cx="2129632" cy="1830152"/>
            <a:chOff x="0" y="0"/>
            <a:chExt cx="2839509" cy="2440203"/>
          </a:xfrm>
        </p:grpSpPr>
        <p:grpSp>
          <p:nvGrpSpPr>
            <p:cNvPr name="Group 9" id="9"/>
            <p:cNvGrpSpPr/>
            <p:nvPr/>
          </p:nvGrpSpPr>
          <p:grpSpPr>
            <a:xfrm rot="0">
              <a:off x="0" y="0"/>
              <a:ext cx="2839509" cy="2440203"/>
              <a:chOff x="0" y="0"/>
              <a:chExt cx="812800" cy="698500"/>
            </a:xfrm>
          </p:grpSpPr>
          <p:sp>
            <p:nvSpPr>
              <p:cNvPr name="Freeform 10" id="10"/>
              <p:cNvSpPr/>
              <p:nvPr/>
            </p:nvSpPr>
            <p:spPr>
              <a:xfrm flipH="false" flipV="false" rot="0">
                <a:off x="12468" y="0"/>
                <a:ext cx="787863" cy="698500"/>
              </a:xfrm>
              <a:custGeom>
                <a:avLst/>
                <a:gdLst/>
                <a:ahLst/>
                <a:cxnLst/>
                <a:rect r="r" b="b" t="t" l="l"/>
                <a:pathLst>
                  <a:path h="698500" w="787863">
                    <a:moveTo>
                      <a:pt x="767678" y="405373"/>
                    </a:moveTo>
                    <a:lnTo>
                      <a:pt x="629786" y="642377"/>
                    </a:lnTo>
                    <a:cubicBezTo>
                      <a:pt x="609569" y="677124"/>
                      <a:pt x="572401" y="698500"/>
                      <a:pt x="532201" y="698500"/>
                    </a:cubicBezTo>
                    <a:lnTo>
                      <a:pt x="255663" y="698500"/>
                    </a:lnTo>
                    <a:cubicBezTo>
                      <a:pt x="215463" y="698500"/>
                      <a:pt x="178295" y="677124"/>
                      <a:pt x="158078" y="642377"/>
                    </a:cubicBezTo>
                    <a:lnTo>
                      <a:pt x="20186" y="405373"/>
                    </a:lnTo>
                    <a:cubicBezTo>
                      <a:pt x="0" y="370680"/>
                      <a:pt x="0" y="327820"/>
                      <a:pt x="20186" y="293127"/>
                    </a:cubicBezTo>
                    <a:lnTo>
                      <a:pt x="158078" y="56123"/>
                    </a:lnTo>
                    <a:cubicBezTo>
                      <a:pt x="178295" y="21376"/>
                      <a:pt x="215463" y="0"/>
                      <a:pt x="255663" y="0"/>
                    </a:cubicBezTo>
                    <a:lnTo>
                      <a:pt x="532201" y="0"/>
                    </a:lnTo>
                    <a:cubicBezTo>
                      <a:pt x="572401" y="0"/>
                      <a:pt x="609569" y="21376"/>
                      <a:pt x="629786" y="56123"/>
                    </a:cubicBezTo>
                    <a:lnTo>
                      <a:pt x="767678" y="293127"/>
                    </a:lnTo>
                    <a:cubicBezTo>
                      <a:pt x="787864" y="327820"/>
                      <a:pt x="787864" y="370680"/>
                      <a:pt x="767678" y="405373"/>
                    </a:cubicBezTo>
                    <a:close/>
                  </a:path>
                </a:pathLst>
              </a:custGeom>
              <a:gradFill rotWithShape="true">
                <a:gsLst>
                  <a:gs pos="0">
                    <a:srgbClr val="FE41D0">
                      <a:alpha val="100000"/>
                    </a:srgbClr>
                  </a:gs>
                  <a:gs pos="100000">
                    <a:srgbClr val="FF6F38">
                      <a:alpha val="100000"/>
                    </a:srgbClr>
                  </a:gs>
                </a:gsLst>
                <a:lin ang="0"/>
              </a:gradFill>
              <a:ln cap="rnd">
                <a:noFill/>
                <a:prstDash val="solid"/>
                <a:round/>
              </a:ln>
            </p:spPr>
          </p:sp>
          <p:sp>
            <p:nvSpPr>
              <p:cNvPr name="TextBox 11" id="11"/>
              <p:cNvSpPr txBox="true"/>
              <p:nvPr/>
            </p:nvSpPr>
            <p:spPr>
              <a:xfrm>
                <a:off x="114300" y="-38100"/>
                <a:ext cx="584200" cy="736600"/>
              </a:xfrm>
              <a:prstGeom prst="rect">
                <a:avLst/>
              </a:prstGeom>
            </p:spPr>
            <p:txBody>
              <a:bodyPr anchor="ctr" rtlCol="false" tIns="50800" lIns="50800" bIns="50800" rIns="50800"/>
              <a:lstStyle/>
              <a:p>
                <a:pPr algn="ctr" marL="0" indent="0" lvl="0">
                  <a:lnSpc>
                    <a:spcPts val="2939"/>
                  </a:lnSpc>
                  <a:spcBef>
                    <a:spcPct val="0"/>
                  </a:spcBef>
                </a:pPr>
              </a:p>
            </p:txBody>
          </p:sp>
        </p:grpSp>
        <p:sp>
          <p:nvSpPr>
            <p:cNvPr name="Freeform 12" id="12"/>
            <p:cNvSpPr/>
            <p:nvPr/>
          </p:nvSpPr>
          <p:spPr>
            <a:xfrm flipH="false" flipV="false" rot="0">
              <a:off x="789547" y="606437"/>
              <a:ext cx="1260415" cy="1227329"/>
            </a:xfrm>
            <a:custGeom>
              <a:avLst/>
              <a:gdLst/>
              <a:ahLst/>
              <a:cxnLst/>
              <a:rect r="r" b="b" t="t" l="l"/>
              <a:pathLst>
                <a:path h="1227329" w="1260415">
                  <a:moveTo>
                    <a:pt x="0" y="0"/>
                  </a:moveTo>
                  <a:lnTo>
                    <a:pt x="1260415" y="0"/>
                  </a:lnTo>
                  <a:lnTo>
                    <a:pt x="1260415" y="1227329"/>
                  </a:lnTo>
                  <a:lnTo>
                    <a:pt x="0" y="122732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grpSp>
        <p:nvGrpSpPr>
          <p:cNvPr name="Group 13" id="13"/>
          <p:cNvGrpSpPr/>
          <p:nvPr/>
        </p:nvGrpSpPr>
        <p:grpSpPr>
          <a:xfrm rot="0">
            <a:off x="10839049" y="6677966"/>
            <a:ext cx="3490185" cy="2580334"/>
            <a:chOff x="0" y="0"/>
            <a:chExt cx="944798" cy="698500"/>
          </a:xfrm>
        </p:grpSpPr>
        <p:sp>
          <p:nvSpPr>
            <p:cNvPr name="Freeform 14" id="14"/>
            <p:cNvSpPr/>
            <p:nvPr/>
          </p:nvSpPr>
          <p:spPr>
            <a:xfrm flipH="false" flipV="false" rot="0">
              <a:off x="9371" y="0"/>
              <a:ext cx="926056" cy="698500"/>
            </a:xfrm>
            <a:custGeom>
              <a:avLst/>
              <a:gdLst/>
              <a:ahLst/>
              <a:cxnLst/>
              <a:rect r="r" b="b" t="t" l="l"/>
              <a:pathLst>
                <a:path h="698500" w="926056">
                  <a:moveTo>
                    <a:pt x="910886" y="391430"/>
                  </a:moveTo>
                  <a:lnTo>
                    <a:pt x="756768" y="656319"/>
                  </a:lnTo>
                  <a:cubicBezTo>
                    <a:pt x="741574" y="682434"/>
                    <a:pt x="713640" y="698500"/>
                    <a:pt x="683427" y="698500"/>
                  </a:cubicBezTo>
                  <a:lnTo>
                    <a:pt x="242629" y="698500"/>
                  </a:lnTo>
                  <a:cubicBezTo>
                    <a:pt x="212416" y="698500"/>
                    <a:pt x="184482" y="682434"/>
                    <a:pt x="169288" y="656319"/>
                  </a:cubicBezTo>
                  <a:lnTo>
                    <a:pt x="15170" y="391430"/>
                  </a:lnTo>
                  <a:cubicBezTo>
                    <a:pt x="0" y="365356"/>
                    <a:pt x="0" y="333144"/>
                    <a:pt x="15170" y="307070"/>
                  </a:cubicBezTo>
                  <a:lnTo>
                    <a:pt x="169288" y="42180"/>
                  </a:lnTo>
                  <a:cubicBezTo>
                    <a:pt x="184482" y="16066"/>
                    <a:pt x="212416" y="0"/>
                    <a:pt x="242629" y="0"/>
                  </a:cubicBezTo>
                  <a:lnTo>
                    <a:pt x="683427" y="0"/>
                  </a:lnTo>
                  <a:cubicBezTo>
                    <a:pt x="713640" y="0"/>
                    <a:pt x="741574" y="16066"/>
                    <a:pt x="756768" y="42180"/>
                  </a:cubicBezTo>
                  <a:lnTo>
                    <a:pt x="910886" y="307070"/>
                  </a:lnTo>
                  <a:cubicBezTo>
                    <a:pt x="926056" y="333144"/>
                    <a:pt x="926056" y="365356"/>
                    <a:pt x="910886" y="391430"/>
                  </a:cubicBezTo>
                  <a:close/>
                </a:path>
              </a:pathLst>
            </a:custGeom>
            <a:solidFill>
              <a:srgbClr val="FFFFFF"/>
            </a:solidFill>
            <a:ln w="28575" cap="rnd">
              <a:gradFill>
                <a:gsLst>
                  <a:gs pos="0">
                    <a:srgbClr val="FE41D0">
                      <a:alpha val="100000"/>
                    </a:srgbClr>
                  </a:gs>
                  <a:gs pos="100000">
                    <a:srgbClr val="FF6F38">
                      <a:alpha val="100000"/>
                    </a:srgbClr>
                  </a:gs>
                </a:gsLst>
                <a:lin ang="0"/>
              </a:gradFill>
              <a:prstDash val="solid"/>
              <a:round/>
            </a:ln>
          </p:spPr>
        </p:sp>
        <p:sp>
          <p:nvSpPr>
            <p:cNvPr name="TextBox 15" id="15"/>
            <p:cNvSpPr txBox="true"/>
            <p:nvPr/>
          </p:nvSpPr>
          <p:spPr>
            <a:xfrm>
              <a:off x="114300" y="-28575"/>
              <a:ext cx="716198" cy="727075"/>
            </a:xfrm>
            <a:prstGeom prst="rect">
              <a:avLst/>
            </a:prstGeom>
          </p:spPr>
          <p:txBody>
            <a:bodyPr anchor="ctr" rtlCol="false" tIns="50800" lIns="50800" bIns="50800" rIns="50800"/>
            <a:lstStyle/>
            <a:p>
              <a:pPr algn="ctr" marL="0" indent="0" lvl="0">
                <a:lnSpc>
                  <a:spcPts val="3120"/>
                </a:lnSpc>
                <a:spcBef>
                  <a:spcPct val="0"/>
                </a:spcBef>
              </a:pPr>
              <a:r>
                <a:rPr lang="en-US" b="true" sz="2400">
                  <a:solidFill>
                    <a:srgbClr val="010118"/>
                  </a:solidFill>
                  <a:latin typeface="TT Norms Bold"/>
                  <a:ea typeface="TT Norms Bold"/>
                  <a:cs typeface="TT Norms Bold"/>
                  <a:sym typeface="TT Norms Bold"/>
                </a:rPr>
                <a:t>Exploitation</a:t>
              </a:r>
            </a:p>
          </p:txBody>
        </p:sp>
      </p:grpSp>
      <p:grpSp>
        <p:nvGrpSpPr>
          <p:cNvPr name="Group 16" id="16"/>
          <p:cNvGrpSpPr/>
          <p:nvPr/>
        </p:nvGrpSpPr>
        <p:grpSpPr>
          <a:xfrm rot="0">
            <a:off x="13135556" y="3764450"/>
            <a:ext cx="3409645" cy="2580334"/>
            <a:chOff x="0" y="0"/>
            <a:chExt cx="922996" cy="698500"/>
          </a:xfrm>
        </p:grpSpPr>
        <p:sp>
          <p:nvSpPr>
            <p:cNvPr name="Freeform 17" id="17"/>
            <p:cNvSpPr/>
            <p:nvPr/>
          </p:nvSpPr>
          <p:spPr>
            <a:xfrm flipH="false" flipV="false" rot="0">
              <a:off x="9592" y="0"/>
              <a:ext cx="903811" cy="698500"/>
            </a:xfrm>
            <a:custGeom>
              <a:avLst/>
              <a:gdLst/>
              <a:ahLst/>
              <a:cxnLst/>
              <a:rect r="r" b="b" t="t" l="l"/>
              <a:pathLst>
                <a:path h="698500" w="903811">
                  <a:moveTo>
                    <a:pt x="888283" y="392427"/>
                  </a:moveTo>
                  <a:lnTo>
                    <a:pt x="735325" y="655323"/>
                  </a:lnTo>
                  <a:cubicBezTo>
                    <a:pt x="719772" y="682055"/>
                    <a:pt x="691178" y="698500"/>
                    <a:pt x="660251" y="698500"/>
                  </a:cubicBezTo>
                  <a:lnTo>
                    <a:pt x="243561" y="698500"/>
                  </a:lnTo>
                  <a:cubicBezTo>
                    <a:pt x="212634" y="698500"/>
                    <a:pt x="184040" y="682055"/>
                    <a:pt x="168487" y="655323"/>
                  </a:cubicBezTo>
                  <a:lnTo>
                    <a:pt x="15529" y="392427"/>
                  </a:lnTo>
                  <a:cubicBezTo>
                    <a:pt x="0" y="365737"/>
                    <a:pt x="0" y="332763"/>
                    <a:pt x="15529" y="306073"/>
                  </a:cubicBezTo>
                  <a:lnTo>
                    <a:pt x="168487" y="43177"/>
                  </a:lnTo>
                  <a:cubicBezTo>
                    <a:pt x="184040" y="16445"/>
                    <a:pt x="212634" y="0"/>
                    <a:pt x="243561" y="0"/>
                  </a:cubicBezTo>
                  <a:lnTo>
                    <a:pt x="660251" y="0"/>
                  </a:lnTo>
                  <a:cubicBezTo>
                    <a:pt x="691178" y="0"/>
                    <a:pt x="719772" y="16445"/>
                    <a:pt x="735325" y="43177"/>
                  </a:cubicBezTo>
                  <a:lnTo>
                    <a:pt x="888283" y="306073"/>
                  </a:lnTo>
                  <a:cubicBezTo>
                    <a:pt x="903811" y="332763"/>
                    <a:pt x="903811" y="365737"/>
                    <a:pt x="888283" y="392427"/>
                  </a:cubicBezTo>
                  <a:close/>
                </a:path>
              </a:pathLst>
            </a:custGeom>
            <a:solidFill>
              <a:srgbClr val="FFFFFF"/>
            </a:solidFill>
            <a:ln w="28575" cap="rnd">
              <a:gradFill>
                <a:gsLst>
                  <a:gs pos="0">
                    <a:srgbClr val="FE41D0">
                      <a:alpha val="100000"/>
                    </a:srgbClr>
                  </a:gs>
                  <a:gs pos="100000">
                    <a:srgbClr val="FF6F38">
                      <a:alpha val="100000"/>
                    </a:srgbClr>
                  </a:gs>
                </a:gsLst>
                <a:lin ang="0"/>
              </a:gradFill>
              <a:prstDash val="solid"/>
              <a:round/>
            </a:ln>
          </p:spPr>
        </p:sp>
        <p:sp>
          <p:nvSpPr>
            <p:cNvPr name="TextBox 18" id="18"/>
            <p:cNvSpPr txBox="true"/>
            <p:nvPr/>
          </p:nvSpPr>
          <p:spPr>
            <a:xfrm>
              <a:off x="114300" y="-28575"/>
              <a:ext cx="694396" cy="727075"/>
            </a:xfrm>
            <a:prstGeom prst="rect">
              <a:avLst/>
            </a:prstGeom>
          </p:spPr>
          <p:txBody>
            <a:bodyPr anchor="ctr" rtlCol="false" tIns="50800" lIns="50800" bIns="50800" rIns="50800"/>
            <a:lstStyle/>
            <a:p>
              <a:pPr algn="ctr" marL="0" indent="0" lvl="0">
                <a:lnSpc>
                  <a:spcPts val="3120"/>
                </a:lnSpc>
                <a:spcBef>
                  <a:spcPct val="0"/>
                </a:spcBef>
              </a:pPr>
              <a:r>
                <a:rPr lang="en-US" b="true" sz="2400">
                  <a:solidFill>
                    <a:srgbClr val="010118"/>
                  </a:solidFill>
                  <a:latin typeface="TT Norms Bold"/>
                  <a:ea typeface="TT Norms Bold"/>
                  <a:cs typeface="TT Norms Bold"/>
                  <a:sym typeface="TT Norms Bold"/>
                </a:rPr>
                <a:t>Reporting</a:t>
              </a:r>
            </a:p>
          </p:txBody>
        </p:sp>
      </p:grpSp>
      <p:grpSp>
        <p:nvGrpSpPr>
          <p:cNvPr name="Group 19" id="19"/>
          <p:cNvGrpSpPr/>
          <p:nvPr/>
        </p:nvGrpSpPr>
        <p:grpSpPr>
          <a:xfrm rot="0">
            <a:off x="1788095" y="3764450"/>
            <a:ext cx="3364349" cy="2580334"/>
            <a:chOff x="0" y="0"/>
            <a:chExt cx="910734" cy="698500"/>
          </a:xfrm>
        </p:grpSpPr>
        <p:sp>
          <p:nvSpPr>
            <p:cNvPr name="Freeform 20" id="20"/>
            <p:cNvSpPr/>
            <p:nvPr/>
          </p:nvSpPr>
          <p:spPr>
            <a:xfrm flipH="false" flipV="false" rot="0">
              <a:off x="9721" y="0"/>
              <a:ext cx="891291" cy="698500"/>
            </a:xfrm>
            <a:custGeom>
              <a:avLst/>
              <a:gdLst/>
              <a:ahLst/>
              <a:cxnLst/>
              <a:rect r="r" b="b" t="t" l="l"/>
              <a:pathLst>
                <a:path h="698500" w="891291">
                  <a:moveTo>
                    <a:pt x="875554" y="393008"/>
                  </a:moveTo>
                  <a:lnTo>
                    <a:pt x="723272" y="654742"/>
                  </a:lnTo>
                  <a:cubicBezTo>
                    <a:pt x="707510" y="681833"/>
                    <a:pt x="678531" y="698500"/>
                    <a:pt x="647187" y="698500"/>
                  </a:cubicBezTo>
                  <a:lnTo>
                    <a:pt x="244105" y="698500"/>
                  </a:lnTo>
                  <a:cubicBezTo>
                    <a:pt x="212761" y="698500"/>
                    <a:pt x="183782" y="681833"/>
                    <a:pt x="168020" y="654742"/>
                  </a:cubicBezTo>
                  <a:lnTo>
                    <a:pt x="15738" y="393008"/>
                  </a:lnTo>
                  <a:cubicBezTo>
                    <a:pt x="0" y="365959"/>
                    <a:pt x="0" y="332541"/>
                    <a:pt x="15738" y="305492"/>
                  </a:cubicBezTo>
                  <a:lnTo>
                    <a:pt x="168020" y="43758"/>
                  </a:lnTo>
                  <a:cubicBezTo>
                    <a:pt x="183782" y="16667"/>
                    <a:pt x="212761" y="0"/>
                    <a:pt x="244105" y="0"/>
                  </a:cubicBezTo>
                  <a:lnTo>
                    <a:pt x="647187" y="0"/>
                  </a:lnTo>
                  <a:cubicBezTo>
                    <a:pt x="678531" y="0"/>
                    <a:pt x="707510" y="16667"/>
                    <a:pt x="723272" y="43758"/>
                  </a:cubicBezTo>
                  <a:lnTo>
                    <a:pt x="875554" y="305492"/>
                  </a:lnTo>
                  <a:cubicBezTo>
                    <a:pt x="891292" y="332541"/>
                    <a:pt x="891292" y="365959"/>
                    <a:pt x="875554" y="393008"/>
                  </a:cubicBezTo>
                  <a:close/>
                </a:path>
              </a:pathLst>
            </a:custGeom>
            <a:solidFill>
              <a:srgbClr val="FFFFFF"/>
            </a:solidFill>
            <a:ln w="28575" cap="rnd">
              <a:gradFill>
                <a:gsLst>
                  <a:gs pos="0">
                    <a:srgbClr val="FE41D0">
                      <a:alpha val="100000"/>
                    </a:srgbClr>
                  </a:gs>
                  <a:gs pos="100000">
                    <a:srgbClr val="FF6F38">
                      <a:alpha val="100000"/>
                    </a:srgbClr>
                  </a:gs>
                </a:gsLst>
                <a:lin ang="0"/>
              </a:gradFill>
              <a:prstDash val="solid"/>
              <a:round/>
            </a:ln>
          </p:spPr>
        </p:sp>
        <p:sp>
          <p:nvSpPr>
            <p:cNvPr name="TextBox 21" id="21"/>
            <p:cNvSpPr txBox="true"/>
            <p:nvPr/>
          </p:nvSpPr>
          <p:spPr>
            <a:xfrm>
              <a:off x="114300" y="-28575"/>
              <a:ext cx="682134" cy="727075"/>
            </a:xfrm>
            <a:prstGeom prst="rect">
              <a:avLst/>
            </a:prstGeom>
          </p:spPr>
          <p:txBody>
            <a:bodyPr anchor="ctr" rtlCol="false" tIns="50800" lIns="50800" bIns="50800" rIns="50800"/>
            <a:lstStyle/>
            <a:p>
              <a:pPr algn="ctr" marL="0" indent="0" lvl="0">
                <a:lnSpc>
                  <a:spcPts val="3120"/>
                </a:lnSpc>
              </a:pPr>
              <a:r>
                <a:rPr lang="en-US" b="true" sz="2400">
                  <a:solidFill>
                    <a:srgbClr val="010118"/>
                  </a:solidFill>
                  <a:latin typeface="TT Norms Bold"/>
                  <a:ea typeface="TT Norms Bold"/>
                  <a:cs typeface="TT Norms Bold"/>
                  <a:sym typeface="TT Norms Bold"/>
                </a:rPr>
                <a:t>Reconnaissance</a:t>
              </a:r>
            </a:p>
          </p:txBody>
        </p:sp>
      </p:grpSp>
      <p:grpSp>
        <p:nvGrpSpPr>
          <p:cNvPr name="Group 22" id="22"/>
          <p:cNvGrpSpPr/>
          <p:nvPr/>
        </p:nvGrpSpPr>
        <p:grpSpPr>
          <a:xfrm rot="0">
            <a:off x="5048133" y="6677966"/>
            <a:ext cx="3364349" cy="2580334"/>
            <a:chOff x="0" y="0"/>
            <a:chExt cx="910734" cy="698500"/>
          </a:xfrm>
        </p:grpSpPr>
        <p:sp>
          <p:nvSpPr>
            <p:cNvPr name="Freeform 23" id="23"/>
            <p:cNvSpPr/>
            <p:nvPr/>
          </p:nvSpPr>
          <p:spPr>
            <a:xfrm flipH="false" flipV="false" rot="0">
              <a:off x="9721" y="0"/>
              <a:ext cx="891291" cy="698500"/>
            </a:xfrm>
            <a:custGeom>
              <a:avLst/>
              <a:gdLst/>
              <a:ahLst/>
              <a:cxnLst/>
              <a:rect r="r" b="b" t="t" l="l"/>
              <a:pathLst>
                <a:path h="698500" w="891291">
                  <a:moveTo>
                    <a:pt x="875554" y="393008"/>
                  </a:moveTo>
                  <a:lnTo>
                    <a:pt x="723272" y="654742"/>
                  </a:lnTo>
                  <a:cubicBezTo>
                    <a:pt x="707510" y="681833"/>
                    <a:pt x="678531" y="698500"/>
                    <a:pt x="647187" y="698500"/>
                  </a:cubicBezTo>
                  <a:lnTo>
                    <a:pt x="244105" y="698500"/>
                  </a:lnTo>
                  <a:cubicBezTo>
                    <a:pt x="212761" y="698500"/>
                    <a:pt x="183782" y="681833"/>
                    <a:pt x="168020" y="654742"/>
                  </a:cubicBezTo>
                  <a:lnTo>
                    <a:pt x="15738" y="393008"/>
                  </a:lnTo>
                  <a:cubicBezTo>
                    <a:pt x="0" y="365959"/>
                    <a:pt x="0" y="332541"/>
                    <a:pt x="15738" y="305492"/>
                  </a:cubicBezTo>
                  <a:lnTo>
                    <a:pt x="168020" y="43758"/>
                  </a:lnTo>
                  <a:cubicBezTo>
                    <a:pt x="183782" y="16667"/>
                    <a:pt x="212761" y="0"/>
                    <a:pt x="244105" y="0"/>
                  </a:cubicBezTo>
                  <a:lnTo>
                    <a:pt x="647187" y="0"/>
                  </a:lnTo>
                  <a:cubicBezTo>
                    <a:pt x="678531" y="0"/>
                    <a:pt x="707510" y="16667"/>
                    <a:pt x="723272" y="43758"/>
                  </a:cubicBezTo>
                  <a:lnTo>
                    <a:pt x="875554" y="305492"/>
                  </a:lnTo>
                  <a:cubicBezTo>
                    <a:pt x="891292" y="332541"/>
                    <a:pt x="891292" y="365959"/>
                    <a:pt x="875554" y="393008"/>
                  </a:cubicBezTo>
                  <a:close/>
                </a:path>
              </a:pathLst>
            </a:custGeom>
            <a:solidFill>
              <a:srgbClr val="FFFFFF"/>
            </a:solidFill>
            <a:ln w="28575" cap="rnd">
              <a:gradFill>
                <a:gsLst>
                  <a:gs pos="0">
                    <a:srgbClr val="FE41D0">
                      <a:alpha val="100000"/>
                    </a:srgbClr>
                  </a:gs>
                  <a:gs pos="100000">
                    <a:srgbClr val="FF6F38">
                      <a:alpha val="100000"/>
                    </a:srgbClr>
                  </a:gs>
                </a:gsLst>
                <a:lin ang="0"/>
              </a:gradFill>
              <a:prstDash val="solid"/>
              <a:round/>
            </a:ln>
          </p:spPr>
        </p:sp>
        <p:sp>
          <p:nvSpPr>
            <p:cNvPr name="TextBox 24" id="24"/>
            <p:cNvSpPr txBox="true"/>
            <p:nvPr/>
          </p:nvSpPr>
          <p:spPr>
            <a:xfrm>
              <a:off x="114300" y="-28575"/>
              <a:ext cx="682134" cy="727075"/>
            </a:xfrm>
            <a:prstGeom prst="rect">
              <a:avLst/>
            </a:prstGeom>
          </p:spPr>
          <p:txBody>
            <a:bodyPr anchor="ctr" rtlCol="false" tIns="50800" lIns="50800" bIns="50800" rIns="50800"/>
            <a:lstStyle/>
            <a:p>
              <a:pPr algn="ctr" marL="0" indent="0" lvl="0">
                <a:lnSpc>
                  <a:spcPts val="3120"/>
                </a:lnSpc>
                <a:spcBef>
                  <a:spcPct val="0"/>
                </a:spcBef>
              </a:pPr>
              <a:r>
                <a:rPr lang="en-US" b="true" sz="2400">
                  <a:solidFill>
                    <a:srgbClr val="010118"/>
                  </a:solidFill>
                  <a:latin typeface="TT Norms Bold"/>
                  <a:ea typeface="TT Norms Bold"/>
                  <a:cs typeface="TT Norms Bold"/>
                  <a:sym typeface="TT Norms Bold"/>
                </a:rPr>
                <a:t>Scanning</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444587">
            <a:off x="-267454" y="7538958"/>
            <a:ext cx="7937819" cy="9236735"/>
            <a:chOff x="0" y="0"/>
            <a:chExt cx="698500" cy="812800"/>
          </a:xfrm>
        </p:grpSpPr>
        <p:sp>
          <p:nvSpPr>
            <p:cNvPr name="Freeform 8" id="8"/>
            <p:cNvSpPr/>
            <p:nvPr/>
          </p:nvSpPr>
          <p:spPr>
            <a:xfrm flipH="false" flipV="false" rot="0">
              <a:off x="0" y="15934"/>
              <a:ext cx="698500" cy="780932"/>
            </a:xfrm>
            <a:custGeom>
              <a:avLst/>
              <a:gdLst/>
              <a:ahLst/>
              <a:cxnLst/>
              <a:rect r="r" b="b" t="t" l="l"/>
              <a:pathLst>
                <a:path h="780932" w="698500">
                  <a:moveTo>
                    <a:pt x="420972" y="25795"/>
                  </a:moveTo>
                  <a:lnTo>
                    <a:pt x="626778" y="145537"/>
                  </a:lnTo>
                  <a:cubicBezTo>
                    <a:pt x="671183" y="171372"/>
                    <a:pt x="698500" y="218871"/>
                    <a:pt x="698500" y="270244"/>
                  </a:cubicBezTo>
                  <a:lnTo>
                    <a:pt x="698500" y="510688"/>
                  </a:lnTo>
                  <a:cubicBezTo>
                    <a:pt x="698500" y="562061"/>
                    <a:pt x="671183" y="609560"/>
                    <a:pt x="626778" y="635395"/>
                  </a:cubicBezTo>
                  <a:lnTo>
                    <a:pt x="420972" y="755137"/>
                  </a:lnTo>
                  <a:cubicBezTo>
                    <a:pt x="376636" y="780932"/>
                    <a:pt x="321864" y="780932"/>
                    <a:pt x="277528" y="755137"/>
                  </a:cubicBezTo>
                  <a:lnTo>
                    <a:pt x="71722" y="635395"/>
                  </a:lnTo>
                  <a:cubicBezTo>
                    <a:pt x="27317" y="609560"/>
                    <a:pt x="0" y="562061"/>
                    <a:pt x="0" y="510688"/>
                  </a:cubicBezTo>
                  <a:lnTo>
                    <a:pt x="0" y="270244"/>
                  </a:lnTo>
                  <a:cubicBezTo>
                    <a:pt x="0" y="218871"/>
                    <a:pt x="27317" y="171372"/>
                    <a:pt x="71722" y="145537"/>
                  </a:cubicBezTo>
                  <a:lnTo>
                    <a:pt x="277528" y="25795"/>
                  </a:lnTo>
                  <a:cubicBezTo>
                    <a:pt x="321864" y="0"/>
                    <a:pt x="376636" y="0"/>
                    <a:pt x="420972" y="25795"/>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444587">
            <a:off x="13720613" y="-13919217"/>
            <a:ext cx="15661399" cy="18224174"/>
            <a:chOff x="0" y="0"/>
            <a:chExt cx="698500" cy="812800"/>
          </a:xfrm>
        </p:grpSpPr>
        <p:sp>
          <p:nvSpPr>
            <p:cNvPr name="Freeform 11" id="11"/>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444587">
            <a:off x="-10118396" y="-14533417"/>
            <a:ext cx="15661399" cy="18224174"/>
            <a:chOff x="0" y="0"/>
            <a:chExt cx="698500" cy="812800"/>
          </a:xfrm>
        </p:grpSpPr>
        <p:sp>
          <p:nvSpPr>
            <p:cNvPr name="Freeform 14" id="14"/>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5" id="15"/>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Freeform 16" id="16"/>
          <p:cNvSpPr/>
          <p:nvPr/>
        </p:nvSpPr>
        <p:spPr>
          <a:xfrm flipH="false" flipV="false" rot="0">
            <a:off x="7191610" y="2697768"/>
            <a:ext cx="3904780" cy="5828030"/>
          </a:xfrm>
          <a:custGeom>
            <a:avLst/>
            <a:gdLst/>
            <a:ahLst/>
            <a:cxnLst/>
            <a:rect r="r" b="b" t="t" l="l"/>
            <a:pathLst>
              <a:path h="5828030" w="3904780">
                <a:moveTo>
                  <a:pt x="0" y="0"/>
                </a:moveTo>
                <a:lnTo>
                  <a:pt x="3904780" y="0"/>
                </a:lnTo>
                <a:lnTo>
                  <a:pt x="3904780" y="5828030"/>
                </a:lnTo>
                <a:lnTo>
                  <a:pt x="0" y="582803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TextBox 17" id="17"/>
          <p:cNvSpPr txBox="true"/>
          <p:nvPr/>
        </p:nvSpPr>
        <p:spPr>
          <a:xfrm rot="0">
            <a:off x="1028700" y="1038225"/>
            <a:ext cx="5345511" cy="2864231"/>
          </a:xfrm>
          <a:prstGeom prst="rect">
            <a:avLst/>
          </a:prstGeom>
        </p:spPr>
        <p:txBody>
          <a:bodyPr anchor="t" rtlCol="false" tIns="0" lIns="0" bIns="0" rIns="0">
            <a:spAutoFit/>
          </a:bodyPr>
          <a:lstStyle/>
          <a:p>
            <a:pPr algn="l">
              <a:lnSpc>
                <a:spcPts val="7551"/>
              </a:lnSpc>
            </a:pPr>
            <a:r>
              <a:rPr lang="en-US" sz="6399" b="true">
                <a:solidFill>
                  <a:srgbClr val="010118"/>
                </a:solidFill>
                <a:latin typeface="TT Norms Bold"/>
                <a:ea typeface="TT Norms Bold"/>
                <a:cs typeface="TT Norms Bold"/>
                <a:sym typeface="TT Norms Bold"/>
              </a:rPr>
              <a:t>Tools of Ethical Hacking</a:t>
            </a:r>
          </a:p>
        </p:txBody>
      </p:sp>
      <p:sp>
        <p:nvSpPr>
          <p:cNvPr name="TextBox 18" id="18"/>
          <p:cNvSpPr txBox="true"/>
          <p:nvPr/>
        </p:nvSpPr>
        <p:spPr>
          <a:xfrm rot="0">
            <a:off x="1028700" y="4140835"/>
            <a:ext cx="6162910" cy="3390834"/>
          </a:xfrm>
          <a:prstGeom prst="rect">
            <a:avLst/>
          </a:prstGeom>
        </p:spPr>
        <p:txBody>
          <a:bodyPr anchor="t" rtlCol="false" tIns="0" lIns="0" bIns="0" rIns="0">
            <a:spAutoFit/>
          </a:bodyPr>
          <a:lstStyle/>
          <a:p>
            <a:pPr algn="l">
              <a:lnSpc>
                <a:spcPts val="3859"/>
              </a:lnSpc>
            </a:pPr>
            <a:r>
              <a:rPr lang="en-US" sz="2756">
                <a:solidFill>
                  <a:srgbClr val="010118"/>
                </a:solidFill>
                <a:latin typeface="TT Norms"/>
                <a:ea typeface="TT Norms"/>
                <a:cs typeface="TT Norms"/>
                <a:sym typeface="TT Norms"/>
              </a:rPr>
              <a:t>are software applications or platforms used by ethical hackers to identify, assess, and exploit vulnerabilities in systems, networks, or applications. These tools help ethical hackers mimic the actions of malicious attackers to discover and fix security flaws. </a:t>
            </a:r>
          </a:p>
        </p:txBody>
      </p:sp>
      <p:grpSp>
        <p:nvGrpSpPr>
          <p:cNvPr name="Group 19" id="19"/>
          <p:cNvGrpSpPr/>
          <p:nvPr/>
        </p:nvGrpSpPr>
        <p:grpSpPr>
          <a:xfrm rot="0">
            <a:off x="12612455" y="2329983"/>
            <a:ext cx="4646845" cy="2087710"/>
            <a:chOff x="0" y="0"/>
            <a:chExt cx="6195793" cy="2783613"/>
          </a:xfrm>
        </p:grpSpPr>
        <p:sp>
          <p:nvSpPr>
            <p:cNvPr name="TextBox 20" id="20"/>
            <p:cNvSpPr txBox="true"/>
            <p:nvPr/>
          </p:nvSpPr>
          <p:spPr>
            <a:xfrm rot="0">
              <a:off x="0" y="1699668"/>
              <a:ext cx="6195793" cy="1083945"/>
            </a:xfrm>
            <a:prstGeom prst="rect">
              <a:avLst/>
            </a:prstGeom>
          </p:spPr>
          <p:txBody>
            <a:bodyPr anchor="t" rtlCol="false" tIns="0" lIns="0" bIns="0" rIns="0">
              <a:spAutoFit/>
            </a:bodyPr>
            <a:lstStyle/>
            <a:p>
              <a:pPr algn="l">
                <a:lnSpc>
                  <a:spcPts val="3359"/>
                </a:lnSpc>
              </a:pPr>
              <a:r>
                <a:rPr lang="en-US" sz="2400">
                  <a:solidFill>
                    <a:srgbClr val="010118"/>
                  </a:solidFill>
                  <a:latin typeface="TT Norms"/>
                  <a:ea typeface="TT Norms"/>
                  <a:cs typeface="TT Norms"/>
                  <a:sym typeface="TT Norms"/>
                </a:rPr>
                <a:t>Operating system with preloaded penetration testing tools.</a:t>
              </a:r>
            </a:p>
          </p:txBody>
        </p:sp>
        <p:sp>
          <p:nvSpPr>
            <p:cNvPr name="TextBox 21" id="21"/>
            <p:cNvSpPr txBox="true"/>
            <p:nvPr/>
          </p:nvSpPr>
          <p:spPr>
            <a:xfrm rot="0">
              <a:off x="0" y="842010"/>
              <a:ext cx="6195793" cy="698077"/>
            </a:xfrm>
            <a:prstGeom prst="rect">
              <a:avLst/>
            </a:prstGeom>
          </p:spPr>
          <p:txBody>
            <a:bodyPr anchor="t" rtlCol="false" tIns="0" lIns="0" bIns="0" rIns="0">
              <a:spAutoFit/>
            </a:bodyPr>
            <a:lstStyle/>
            <a:p>
              <a:pPr algn="l">
                <a:lnSpc>
                  <a:spcPts val="4480"/>
                </a:lnSpc>
              </a:pPr>
              <a:r>
                <a:rPr lang="en-US" sz="3200" b="true">
                  <a:solidFill>
                    <a:srgbClr val="010118"/>
                  </a:solidFill>
                  <a:latin typeface="TT Norms Bold"/>
                  <a:ea typeface="TT Norms Bold"/>
                  <a:cs typeface="TT Norms Bold"/>
                  <a:sym typeface="TT Norms Bold"/>
                </a:rPr>
                <a:t>Kali Linux:</a:t>
              </a:r>
            </a:p>
          </p:txBody>
        </p:sp>
        <p:sp>
          <p:nvSpPr>
            <p:cNvPr name="TextBox 22" id="22"/>
            <p:cNvSpPr txBox="true"/>
            <p:nvPr/>
          </p:nvSpPr>
          <p:spPr>
            <a:xfrm rot="0">
              <a:off x="0" y="-85725"/>
              <a:ext cx="6195793" cy="934085"/>
            </a:xfrm>
            <a:prstGeom prst="rect">
              <a:avLst/>
            </a:prstGeom>
          </p:spPr>
          <p:txBody>
            <a:bodyPr anchor="t" rtlCol="false" tIns="0" lIns="0" bIns="0" rIns="0">
              <a:spAutoFit/>
            </a:bodyPr>
            <a:lstStyle/>
            <a:p>
              <a:pPr algn="l">
                <a:lnSpc>
                  <a:spcPts val="5880"/>
                </a:lnSpc>
              </a:pPr>
              <a:r>
                <a:rPr lang="en-US" sz="4200" b="true">
                  <a:solidFill>
                    <a:srgbClr val="FE41D0"/>
                  </a:solidFill>
                  <a:latin typeface="TT Norms Bold"/>
                  <a:ea typeface="TT Norms Bold"/>
                  <a:cs typeface="TT Norms Bold"/>
                  <a:sym typeface="TT Norms Bold"/>
                </a:rPr>
                <a:t>01.</a:t>
              </a:r>
            </a:p>
          </p:txBody>
        </p:sp>
      </p:grpSp>
      <p:grpSp>
        <p:nvGrpSpPr>
          <p:cNvPr name="Group 23" id="23"/>
          <p:cNvGrpSpPr/>
          <p:nvPr/>
        </p:nvGrpSpPr>
        <p:grpSpPr>
          <a:xfrm rot="0">
            <a:off x="12612455" y="4750287"/>
            <a:ext cx="4646845" cy="2087710"/>
            <a:chOff x="0" y="0"/>
            <a:chExt cx="6195793" cy="2783613"/>
          </a:xfrm>
        </p:grpSpPr>
        <p:sp>
          <p:nvSpPr>
            <p:cNvPr name="TextBox 24" id="24"/>
            <p:cNvSpPr txBox="true"/>
            <p:nvPr/>
          </p:nvSpPr>
          <p:spPr>
            <a:xfrm rot="0">
              <a:off x="0" y="1699668"/>
              <a:ext cx="6195793" cy="1083945"/>
            </a:xfrm>
            <a:prstGeom prst="rect">
              <a:avLst/>
            </a:prstGeom>
          </p:spPr>
          <p:txBody>
            <a:bodyPr anchor="t" rtlCol="false" tIns="0" lIns="0" bIns="0" rIns="0">
              <a:spAutoFit/>
            </a:bodyPr>
            <a:lstStyle/>
            <a:p>
              <a:pPr algn="l">
                <a:lnSpc>
                  <a:spcPts val="3359"/>
                </a:lnSpc>
              </a:pPr>
              <a:r>
                <a:rPr lang="en-US" sz="2400">
                  <a:solidFill>
                    <a:srgbClr val="010118"/>
                  </a:solidFill>
                  <a:latin typeface="TT Norms"/>
                  <a:ea typeface="TT Norms"/>
                  <a:cs typeface="TT Norms"/>
                  <a:sym typeface="TT Norms"/>
                </a:rPr>
                <a:t>Framework for exploiting security vulnerabilities.</a:t>
              </a:r>
            </a:p>
          </p:txBody>
        </p:sp>
        <p:sp>
          <p:nvSpPr>
            <p:cNvPr name="TextBox 25" id="25"/>
            <p:cNvSpPr txBox="true"/>
            <p:nvPr/>
          </p:nvSpPr>
          <p:spPr>
            <a:xfrm rot="0">
              <a:off x="0" y="842010"/>
              <a:ext cx="6195793" cy="698077"/>
            </a:xfrm>
            <a:prstGeom prst="rect">
              <a:avLst/>
            </a:prstGeom>
          </p:spPr>
          <p:txBody>
            <a:bodyPr anchor="t" rtlCol="false" tIns="0" lIns="0" bIns="0" rIns="0">
              <a:spAutoFit/>
            </a:bodyPr>
            <a:lstStyle/>
            <a:p>
              <a:pPr algn="l">
                <a:lnSpc>
                  <a:spcPts val="4480"/>
                </a:lnSpc>
              </a:pPr>
              <a:r>
                <a:rPr lang="en-US" sz="3200" b="true">
                  <a:solidFill>
                    <a:srgbClr val="010118"/>
                  </a:solidFill>
                  <a:latin typeface="TT Norms Bold"/>
                  <a:ea typeface="TT Norms Bold"/>
                  <a:cs typeface="TT Norms Bold"/>
                  <a:sym typeface="TT Norms Bold"/>
                </a:rPr>
                <a:t>Metasploit:</a:t>
              </a:r>
            </a:p>
          </p:txBody>
        </p:sp>
        <p:sp>
          <p:nvSpPr>
            <p:cNvPr name="TextBox 26" id="26"/>
            <p:cNvSpPr txBox="true"/>
            <p:nvPr/>
          </p:nvSpPr>
          <p:spPr>
            <a:xfrm rot="0">
              <a:off x="0" y="-85725"/>
              <a:ext cx="6195793" cy="934085"/>
            </a:xfrm>
            <a:prstGeom prst="rect">
              <a:avLst/>
            </a:prstGeom>
          </p:spPr>
          <p:txBody>
            <a:bodyPr anchor="t" rtlCol="false" tIns="0" lIns="0" bIns="0" rIns="0">
              <a:spAutoFit/>
            </a:bodyPr>
            <a:lstStyle/>
            <a:p>
              <a:pPr algn="l">
                <a:lnSpc>
                  <a:spcPts val="5880"/>
                </a:lnSpc>
              </a:pPr>
              <a:r>
                <a:rPr lang="en-US" sz="4200" b="true">
                  <a:solidFill>
                    <a:srgbClr val="FF6F38"/>
                  </a:solidFill>
                  <a:latin typeface="TT Norms Bold"/>
                  <a:ea typeface="TT Norms Bold"/>
                  <a:cs typeface="TT Norms Bold"/>
                  <a:sym typeface="TT Norms Bold"/>
                </a:rPr>
                <a:t>02.</a:t>
              </a:r>
            </a:p>
          </p:txBody>
        </p:sp>
      </p:grpSp>
      <p:grpSp>
        <p:nvGrpSpPr>
          <p:cNvPr name="Group 27" id="27"/>
          <p:cNvGrpSpPr/>
          <p:nvPr/>
        </p:nvGrpSpPr>
        <p:grpSpPr>
          <a:xfrm rot="0">
            <a:off x="12612455" y="7170590"/>
            <a:ext cx="4646845" cy="2087710"/>
            <a:chOff x="0" y="0"/>
            <a:chExt cx="6195793" cy="2783613"/>
          </a:xfrm>
        </p:grpSpPr>
        <p:sp>
          <p:nvSpPr>
            <p:cNvPr name="TextBox 28" id="28"/>
            <p:cNvSpPr txBox="true"/>
            <p:nvPr/>
          </p:nvSpPr>
          <p:spPr>
            <a:xfrm rot="0">
              <a:off x="0" y="1699668"/>
              <a:ext cx="6195793" cy="1083945"/>
            </a:xfrm>
            <a:prstGeom prst="rect">
              <a:avLst/>
            </a:prstGeom>
          </p:spPr>
          <p:txBody>
            <a:bodyPr anchor="t" rtlCol="false" tIns="0" lIns="0" bIns="0" rIns="0">
              <a:spAutoFit/>
            </a:bodyPr>
            <a:lstStyle/>
            <a:p>
              <a:pPr algn="l">
                <a:lnSpc>
                  <a:spcPts val="3359"/>
                </a:lnSpc>
              </a:pPr>
              <a:r>
                <a:rPr lang="en-US" sz="2400">
                  <a:solidFill>
                    <a:srgbClr val="010118"/>
                  </a:solidFill>
                  <a:latin typeface="TT Norms"/>
                  <a:ea typeface="TT Norms"/>
                  <a:cs typeface="TT Norms"/>
                  <a:sym typeface="TT Norms"/>
                </a:rPr>
                <a:t>Network analyzer for monitoring and inspecting traffic.</a:t>
              </a:r>
            </a:p>
          </p:txBody>
        </p:sp>
        <p:sp>
          <p:nvSpPr>
            <p:cNvPr name="TextBox 29" id="29"/>
            <p:cNvSpPr txBox="true"/>
            <p:nvPr/>
          </p:nvSpPr>
          <p:spPr>
            <a:xfrm rot="0">
              <a:off x="0" y="842010"/>
              <a:ext cx="6195793" cy="698077"/>
            </a:xfrm>
            <a:prstGeom prst="rect">
              <a:avLst/>
            </a:prstGeom>
          </p:spPr>
          <p:txBody>
            <a:bodyPr anchor="t" rtlCol="false" tIns="0" lIns="0" bIns="0" rIns="0">
              <a:spAutoFit/>
            </a:bodyPr>
            <a:lstStyle/>
            <a:p>
              <a:pPr algn="l">
                <a:lnSpc>
                  <a:spcPts val="4480"/>
                </a:lnSpc>
              </a:pPr>
              <a:r>
                <a:rPr lang="en-US" sz="3200" b="true">
                  <a:solidFill>
                    <a:srgbClr val="010118"/>
                  </a:solidFill>
                  <a:latin typeface="TT Norms Bold"/>
                  <a:ea typeface="TT Norms Bold"/>
                  <a:cs typeface="TT Norms Bold"/>
                  <a:sym typeface="TT Norms Bold"/>
                </a:rPr>
                <a:t>Wireshark:</a:t>
              </a:r>
            </a:p>
          </p:txBody>
        </p:sp>
        <p:sp>
          <p:nvSpPr>
            <p:cNvPr name="TextBox 30" id="30"/>
            <p:cNvSpPr txBox="true"/>
            <p:nvPr/>
          </p:nvSpPr>
          <p:spPr>
            <a:xfrm rot="0">
              <a:off x="0" y="-85725"/>
              <a:ext cx="6195793" cy="934085"/>
            </a:xfrm>
            <a:prstGeom prst="rect">
              <a:avLst/>
            </a:prstGeom>
          </p:spPr>
          <p:txBody>
            <a:bodyPr anchor="t" rtlCol="false" tIns="0" lIns="0" bIns="0" rIns="0">
              <a:spAutoFit/>
            </a:bodyPr>
            <a:lstStyle/>
            <a:p>
              <a:pPr algn="l">
                <a:lnSpc>
                  <a:spcPts val="5880"/>
                </a:lnSpc>
              </a:pPr>
              <a:r>
                <a:rPr lang="en-US" sz="4200" b="true">
                  <a:solidFill>
                    <a:srgbClr val="FE41D0"/>
                  </a:solidFill>
                  <a:latin typeface="TT Norms Bold"/>
                  <a:ea typeface="TT Norms Bold"/>
                  <a:cs typeface="TT Norms Bold"/>
                  <a:sym typeface="TT Norms Bold"/>
                </a:rPr>
                <a:t>03.</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444587">
            <a:off x="13028302" y="-12962728"/>
            <a:ext cx="15661399" cy="18224174"/>
            <a:chOff x="0" y="0"/>
            <a:chExt cx="698500" cy="812800"/>
          </a:xfrm>
        </p:grpSpPr>
        <p:sp>
          <p:nvSpPr>
            <p:cNvPr name="Freeform 8" id="8"/>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0" id="10"/>
          <p:cNvGrpSpPr/>
          <p:nvPr/>
        </p:nvGrpSpPr>
        <p:grpSpPr>
          <a:xfrm rot="-444587">
            <a:off x="-10118396" y="-14533417"/>
            <a:ext cx="15661399" cy="18224174"/>
            <a:chOff x="0" y="0"/>
            <a:chExt cx="698500" cy="812800"/>
          </a:xfrm>
        </p:grpSpPr>
        <p:sp>
          <p:nvSpPr>
            <p:cNvPr name="Freeform 11" id="11"/>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0">
            <a:off x="10645047" y="2138734"/>
            <a:ext cx="7328455" cy="7845777"/>
            <a:chOff x="0" y="0"/>
            <a:chExt cx="5933440" cy="6352286"/>
          </a:xfrm>
        </p:grpSpPr>
        <p:sp>
          <p:nvSpPr>
            <p:cNvPr name="Freeform 14" id="14"/>
            <p:cNvSpPr/>
            <p:nvPr/>
          </p:nvSpPr>
          <p:spPr>
            <a:xfrm flipH="false" flipV="false" rot="0">
              <a:off x="-130429" y="-589915"/>
              <a:ext cx="6274054" cy="7025767"/>
            </a:xfrm>
            <a:custGeom>
              <a:avLst/>
              <a:gdLst/>
              <a:ahLst/>
              <a:cxnLst/>
              <a:rect r="r" b="b" t="t" l="l"/>
              <a:pathLst>
                <a:path h="7025767" w="6274054">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blipFill>
              <a:blip r:embed="rId6"/>
              <a:stretch>
                <a:fillRect l="-45560" t="0" r="-45560" b="0"/>
              </a:stretch>
            </a:blipFill>
          </p:spPr>
        </p:sp>
      </p:grpSp>
      <p:sp>
        <p:nvSpPr>
          <p:cNvPr name="TextBox 15" id="15"/>
          <p:cNvSpPr txBox="true"/>
          <p:nvPr/>
        </p:nvSpPr>
        <p:spPr>
          <a:xfrm rot="0">
            <a:off x="3127086" y="818012"/>
            <a:ext cx="9391272" cy="1911731"/>
          </a:xfrm>
          <a:prstGeom prst="rect">
            <a:avLst/>
          </a:prstGeom>
        </p:spPr>
        <p:txBody>
          <a:bodyPr anchor="t" rtlCol="false" tIns="0" lIns="0" bIns="0" rIns="0">
            <a:spAutoFit/>
          </a:bodyPr>
          <a:lstStyle/>
          <a:p>
            <a:pPr algn="ctr">
              <a:lnSpc>
                <a:spcPts val="7551"/>
              </a:lnSpc>
            </a:pPr>
            <a:r>
              <a:rPr lang="en-US" sz="6399" b="true">
                <a:solidFill>
                  <a:srgbClr val="010118"/>
                </a:solidFill>
                <a:latin typeface="TT Norms Bold"/>
                <a:ea typeface="TT Norms Bold"/>
                <a:cs typeface="TT Norms Bold"/>
                <a:sym typeface="TT Norms Bold"/>
              </a:rPr>
              <a:t>Introduction to Bug Bounty Programs</a:t>
            </a:r>
          </a:p>
        </p:txBody>
      </p:sp>
      <p:sp>
        <p:nvSpPr>
          <p:cNvPr name="TextBox 16" id="16"/>
          <p:cNvSpPr txBox="true"/>
          <p:nvPr/>
        </p:nvSpPr>
        <p:spPr>
          <a:xfrm rot="0">
            <a:off x="1359019" y="3072035"/>
            <a:ext cx="8695357" cy="6832349"/>
          </a:xfrm>
          <a:prstGeom prst="rect">
            <a:avLst/>
          </a:prstGeom>
        </p:spPr>
        <p:txBody>
          <a:bodyPr anchor="t" rtlCol="false" tIns="0" lIns="0" bIns="0" rIns="0">
            <a:spAutoFit/>
          </a:bodyPr>
          <a:lstStyle/>
          <a:p>
            <a:pPr algn="l" marL="760618" indent="-380309" lvl="1">
              <a:lnSpc>
                <a:spcPts val="4932"/>
              </a:lnSpc>
              <a:buFont typeface="Arial"/>
              <a:buChar char="•"/>
            </a:pPr>
            <a:r>
              <a:rPr lang="en-US" sz="3523">
                <a:solidFill>
                  <a:srgbClr val="010118"/>
                </a:solidFill>
                <a:latin typeface="TT Norms"/>
                <a:ea typeface="TT Norms"/>
                <a:cs typeface="TT Norms"/>
                <a:sym typeface="TT Norms"/>
              </a:rPr>
              <a:t>What is a Bug Bounty?</a:t>
            </a:r>
          </a:p>
          <a:p>
            <a:pPr algn="l" marL="1521237" indent="-507079" lvl="2">
              <a:lnSpc>
                <a:spcPts val="4932"/>
              </a:lnSpc>
              <a:buFont typeface="Arial"/>
              <a:buChar char="⚬"/>
            </a:pPr>
            <a:r>
              <a:rPr lang="en-US" sz="3523">
                <a:solidFill>
                  <a:srgbClr val="010118"/>
                </a:solidFill>
                <a:latin typeface="TT Norms"/>
                <a:ea typeface="TT Norms"/>
                <a:cs typeface="TT Norms"/>
                <a:sym typeface="TT Norms"/>
              </a:rPr>
              <a:t>An organized program where companies reward ethical hackers for finding bugs and vulnerabilities.</a:t>
            </a:r>
          </a:p>
          <a:p>
            <a:pPr algn="l">
              <a:lnSpc>
                <a:spcPts val="4932"/>
              </a:lnSpc>
            </a:pPr>
          </a:p>
          <a:p>
            <a:pPr algn="l" marL="760618" indent="-380309" lvl="1">
              <a:lnSpc>
                <a:spcPts val="4932"/>
              </a:lnSpc>
              <a:buFont typeface="Arial"/>
              <a:buChar char="•"/>
            </a:pPr>
            <a:r>
              <a:rPr lang="en-US" sz="3523">
                <a:solidFill>
                  <a:srgbClr val="010118"/>
                </a:solidFill>
                <a:latin typeface="TT Norms"/>
                <a:ea typeface="TT Norms"/>
                <a:cs typeface="TT Norms"/>
                <a:sym typeface="TT Norms"/>
              </a:rPr>
              <a:t>Why Companies Use Them:</a:t>
            </a:r>
          </a:p>
          <a:p>
            <a:pPr algn="l" marL="1521237" indent="-507079" lvl="2">
              <a:lnSpc>
                <a:spcPts val="4932"/>
              </a:lnSpc>
              <a:buFont typeface="Arial"/>
              <a:buChar char="⚬"/>
            </a:pPr>
            <a:r>
              <a:rPr lang="en-US" sz="3523">
                <a:solidFill>
                  <a:srgbClr val="010118"/>
                </a:solidFill>
                <a:latin typeface="TT Norms"/>
                <a:ea typeface="TT Norms"/>
                <a:cs typeface="TT Norms"/>
                <a:sym typeface="TT Norms"/>
              </a:rPr>
              <a:t>Cost-effective way to uncover vulnerabilities.</a:t>
            </a:r>
          </a:p>
          <a:p>
            <a:pPr algn="l" marL="1521237" indent="-507079" lvl="2">
              <a:lnSpc>
                <a:spcPts val="4932"/>
              </a:lnSpc>
              <a:buFont typeface="Arial"/>
              <a:buChar char="⚬"/>
            </a:pPr>
            <a:r>
              <a:rPr lang="en-US" sz="3523">
                <a:solidFill>
                  <a:srgbClr val="010118"/>
                </a:solidFill>
                <a:latin typeface="TT Norms"/>
                <a:ea typeface="TT Norms"/>
                <a:cs typeface="TT Norms"/>
                <a:sym typeface="TT Norms"/>
              </a:rPr>
              <a:t>Access to a wide pool of talent for continuous security assessments.</a:t>
            </a:r>
          </a:p>
          <a:p>
            <a:pPr algn="l">
              <a:lnSpc>
                <a:spcPts val="4932"/>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444587">
            <a:off x="15334110" y="-13432360"/>
            <a:ext cx="15661399" cy="18224174"/>
            <a:chOff x="0" y="0"/>
            <a:chExt cx="698500" cy="812800"/>
          </a:xfrm>
        </p:grpSpPr>
        <p:sp>
          <p:nvSpPr>
            <p:cNvPr name="Freeform 8" id="8"/>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0" id="10"/>
          <p:cNvGrpSpPr/>
          <p:nvPr/>
        </p:nvGrpSpPr>
        <p:grpSpPr>
          <a:xfrm rot="-444587">
            <a:off x="-10118396" y="-14533417"/>
            <a:ext cx="15661399" cy="18224174"/>
            <a:chOff x="0" y="0"/>
            <a:chExt cx="698500" cy="812800"/>
          </a:xfrm>
        </p:grpSpPr>
        <p:sp>
          <p:nvSpPr>
            <p:cNvPr name="Freeform 11" id="11"/>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3" id="13"/>
          <p:cNvSpPr txBox="true"/>
          <p:nvPr/>
        </p:nvSpPr>
        <p:spPr>
          <a:xfrm rot="0">
            <a:off x="1028700" y="1038225"/>
            <a:ext cx="7289520" cy="1911731"/>
          </a:xfrm>
          <a:prstGeom prst="rect">
            <a:avLst/>
          </a:prstGeom>
        </p:spPr>
        <p:txBody>
          <a:bodyPr anchor="t" rtlCol="false" tIns="0" lIns="0" bIns="0" rIns="0">
            <a:spAutoFit/>
          </a:bodyPr>
          <a:lstStyle/>
          <a:p>
            <a:pPr algn="l">
              <a:lnSpc>
                <a:spcPts val="7551"/>
              </a:lnSpc>
              <a:spcBef>
                <a:spcPct val="0"/>
              </a:spcBef>
            </a:pPr>
            <a:r>
              <a:rPr lang="en-US" b="true" sz="6399">
                <a:solidFill>
                  <a:srgbClr val="010118"/>
                </a:solidFill>
                <a:latin typeface="TT Norms Bold"/>
                <a:ea typeface="TT Norms Bold"/>
                <a:cs typeface="TT Norms Bold"/>
                <a:sym typeface="TT Norms Bold"/>
              </a:rPr>
              <a:t>How Bug Bounty Programs Work</a:t>
            </a:r>
          </a:p>
        </p:txBody>
      </p:sp>
      <p:sp>
        <p:nvSpPr>
          <p:cNvPr name="TextBox 14" id="14"/>
          <p:cNvSpPr txBox="true"/>
          <p:nvPr/>
        </p:nvSpPr>
        <p:spPr>
          <a:xfrm rot="0">
            <a:off x="1583179" y="3350651"/>
            <a:ext cx="8758813" cy="54343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010118"/>
                </a:solidFill>
                <a:latin typeface="TT Norms"/>
                <a:ea typeface="TT Norms"/>
                <a:cs typeface="TT Norms"/>
                <a:sym typeface="TT Norms"/>
              </a:rPr>
              <a:t>Process:</a:t>
            </a:r>
          </a:p>
          <a:p>
            <a:pPr algn="l" marL="1209039" indent="-403013" lvl="2">
              <a:lnSpc>
                <a:spcPts val="3919"/>
              </a:lnSpc>
              <a:buFont typeface="Arial"/>
              <a:buChar char="⚬"/>
            </a:pPr>
            <a:r>
              <a:rPr lang="en-US" sz="2799">
                <a:solidFill>
                  <a:srgbClr val="010118"/>
                </a:solidFill>
                <a:latin typeface="TT Norms"/>
                <a:ea typeface="TT Norms"/>
                <a:cs typeface="TT Norms"/>
                <a:sym typeface="TT Norms"/>
              </a:rPr>
              <a:t>Ethical hackers sign up for platforms (e.g., HackerOne, Bugcrowd).</a:t>
            </a:r>
          </a:p>
          <a:p>
            <a:pPr algn="l" marL="1209039" indent="-403013" lvl="2">
              <a:lnSpc>
                <a:spcPts val="3919"/>
              </a:lnSpc>
              <a:buFont typeface="Arial"/>
              <a:buChar char="⚬"/>
            </a:pPr>
            <a:r>
              <a:rPr lang="en-US" sz="2799">
                <a:solidFill>
                  <a:srgbClr val="010118"/>
                </a:solidFill>
                <a:latin typeface="TT Norms"/>
                <a:ea typeface="TT Norms"/>
                <a:cs typeface="TT Norms"/>
                <a:sym typeface="TT Norms"/>
              </a:rPr>
              <a:t>They identify vulnerabilities within the scope set by the company.</a:t>
            </a:r>
          </a:p>
          <a:p>
            <a:pPr algn="l" marL="1209039" indent="-403013" lvl="2">
              <a:lnSpc>
                <a:spcPts val="3919"/>
              </a:lnSpc>
              <a:buFont typeface="Arial"/>
              <a:buChar char="⚬"/>
            </a:pPr>
            <a:r>
              <a:rPr lang="en-US" sz="2799">
                <a:solidFill>
                  <a:srgbClr val="010118"/>
                </a:solidFill>
                <a:latin typeface="TT Norms"/>
                <a:ea typeface="TT Norms"/>
                <a:cs typeface="TT Norms"/>
                <a:sym typeface="TT Norms"/>
              </a:rPr>
              <a:t>Submit a report and receive payment based on the severity of the vulnerability.</a:t>
            </a:r>
          </a:p>
          <a:p>
            <a:pPr algn="l" marL="604519" indent="-302260" lvl="1">
              <a:lnSpc>
                <a:spcPts val="3919"/>
              </a:lnSpc>
              <a:buFont typeface="Arial"/>
              <a:buChar char="•"/>
            </a:pPr>
            <a:r>
              <a:rPr lang="en-US" sz="2799">
                <a:solidFill>
                  <a:srgbClr val="010118"/>
                </a:solidFill>
                <a:latin typeface="TT Norms"/>
                <a:ea typeface="TT Norms"/>
                <a:cs typeface="TT Norms"/>
                <a:sym typeface="TT Norms"/>
              </a:rPr>
              <a:t>Rewards: Vary from hundreds to thousands of dollars, depending on the impact of the vulnerability.</a:t>
            </a:r>
          </a:p>
          <a:p>
            <a:pPr algn="l">
              <a:lnSpc>
                <a:spcPts val="3919"/>
              </a:lnSpc>
            </a:pPr>
          </a:p>
        </p:txBody>
      </p:sp>
      <p:grpSp>
        <p:nvGrpSpPr>
          <p:cNvPr name="Group 15" id="15"/>
          <p:cNvGrpSpPr/>
          <p:nvPr/>
        </p:nvGrpSpPr>
        <p:grpSpPr>
          <a:xfrm rot="0">
            <a:off x="10552370" y="2506672"/>
            <a:ext cx="7421402" cy="7446891"/>
            <a:chOff x="0" y="0"/>
            <a:chExt cx="9895203" cy="9929187"/>
          </a:xfrm>
        </p:grpSpPr>
        <p:sp>
          <p:nvSpPr>
            <p:cNvPr name="Freeform 16" id="16"/>
            <p:cNvSpPr/>
            <p:nvPr/>
          </p:nvSpPr>
          <p:spPr>
            <a:xfrm flipH="false" flipV="false" rot="0">
              <a:off x="0" y="0"/>
              <a:ext cx="9895203" cy="9929187"/>
            </a:xfrm>
            <a:custGeom>
              <a:avLst/>
              <a:gdLst/>
              <a:ahLst/>
              <a:cxnLst/>
              <a:rect r="r" b="b" t="t" l="l"/>
              <a:pathLst>
                <a:path h="9929187" w="9895203">
                  <a:moveTo>
                    <a:pt x="0" y="0"/>
                  </a:moveTo>
                  <a:lnTo>
                    <a:pt x="9895203" y="0"/>
                  </a:lnTo>
                  <a:lnTo>
                    <a:pt x="9895203" y="9929187"/>
                  </a:lnTo>
                  <a:lnTo>
                    <a:pt x="0" y="9929187"/>
                  </a:lnTo>
                  <a:lnTo>
                    <a:pt x="0" y="0"/>
                  </a:lnTo>
                  <a:close/>
                </a:path>
              </a:pathLst>
            </a:custGeom>
            <a:blipFill>
              <a:blip r:embed="rId6"/>
              <a:stretch>
                <a:fillRect l="0" t="0" r="0" b="0"/>
              </a:stretch>
            </a:blip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18288"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alphaModFix amt="1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0645047"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4">
              <a:alphaModFix amt="15000"/>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0" y="0"/>
            <a:ext cx="18288000" cy="10287000"/>
            <a:chOff x="0" y="0"/>
            <a:chExt cx="4725745" cy="2658232"/>
          </a:xfrm>
        </p:grpSpPr>
        <p:sp>
          <p:nvSpPr>
            <p:cNvPr name="Freeform 5" id="5"/>
            <p:cNvSpPr/>
            <p:nvPr/>
          </p:nvSpPr>
          <p:spPr>
            <a:xfrm flipH="false" flipV="false" rot="0">
              <a:off x="0" y="0"/>
              <a:ext cx="4725745" cy="2658232"/>
            </a:xfrm>
            <a:custGeom>
              <a:avLst/>
              <a:gdLst/>
              <a:ahLst/>
              <a:cxnLst/>
              <a:rect r="r" b="b" t="t" l="l"/>
              <a:pathLst>
                <a:path h="2658232" w="4725745">
                  <a:moveTo>
                    <a:pt x="0" y="0"/>
                  </a:moveTo>
                  <a:lnTo>
                    <a:pt x="4725745" y="0"/>
                  </a:lnTo>
                  <a:lnTo>
                    <a:pt x="4725745" y="2658232"/>
                  </a:lnTo>
                  <a:lnTo>
                    <a:pt x="0" y="2658232"/>
                  </a:lnTo>
                  <a:close/>
                </a:path>
              </a:pathLst>
            </a:custGeom>
            <a:solidFill>
              <a:srgbClr val="000000">
                <a:alpha val="0"/>
              </a:srgbClr>
            </a:solidFill>
            <a:ln w="304800" cap="sq">
              <a:gradFill>
                <a:gsLst>
                  <a:gs pos="0">
                    <a:srgbClr val="FE41D0">
                      <a:alpha val="100000"/>
                    </a:srgbClr>
                  </a:gs>
                  <a:gs pos="100000">
                    <a:srgbClr val="FF6F38">
                      <a:alpha val="100000"/>
                    </a:srgbClr>
                  </a:gs>
                </a:gsLst>
                <a:lin ang="5400000"/>
              </a:gradFill>
              <a:prstDash val="solid"/>
              <a:miter/>
            </a:ln>
          </p:spPr>
        </p:sp>
        <p:sp>
          <p:nvSpPr>
            <p:cNvPr name="TextBox 6" id="6"/>
            <p:cNvSpPr txBox="true"/>
            <p:nvPr/>
          </p:nvSpPr>
          <p:spPr>
            <a:xfrm>
              <a:off x="0" y="-38100"/>
              <a:ext cx="4725745" cy="26963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444587">
            <a:off x="1612534" y="7974147"/>
            <a:ext cx="7937819" cy="9236735"/>
            <a:chOff x="0" y="0"/>
            <a:chExt cx="698500" cy="812800"/>
          </a:xfrm>
        </p:grpSpPr>
        <p:sp>
          <p:nvSpPr>
            <p:cNvPr name="Freeform 8" id="8"/>
            <p:cNvSpPr/>
            <p:nvPr/>
          </p:nvSpPr>
          <p:spPr>
            <a:xfrm flipH="false" flipV="false" rot="0">
              <a:off x="0" y="15934"/>
              <a:ext cx="698500" cy="780932"/>
            </a:xfrm>
            <a:custGeom>
              <a:avLst/>
              <a:gdLst/>
              <a:ahLst/>
              <a:cxnLst/>
              <a:rect r="r" b="b" t="t" l="l"/>
              <a:pathLst>
                <a:path h="780932" w="698500">
                  <a:moveTo>
                    <a:pt x="420972" y="25795"/>
                  </a:moveTo>
                  <a:lnTo>
                    <a:pt x="626778" y="145537"/>
                  </a:lnTo>
                  <a:cubicBezTo>
                    <a:pt x="671183" y="171372"/>
                    <a:pt x="698500" y="218871"/>
                    <a:pt x="698500" y="270244"/>
                  </a:cubicBezTo>
                  <a:lnTo>
                    <a:pt x="698500" y="510688"/>
                  </a:lnTo>
                  <a:cubicBezTo>
                    <a:pt x="698500" y="562061"/>
                    <a:pt x="671183" y="609560"/>
                    <a:pt x="626778" y="635395"/>
                  </a:cubicBezTo>
                  <a:lnTo>
                    <a:pt x="420972" y="755137"/>
                  </a:lnTo>
                  <a:cubicBezTo>
                    <a:pt x="376636" y="780932"/>
                    <a:pt x="321864" y="780932"/>
                    <a:pt x="277528" y="755137"/>
                  </a:cubicBezTo>
                  <a:lnTo>
                    <a:pt x="71722" y="635395"/>
                  </a:lnTo>
                  <a:cubicBezTo>
                    <a:pt x="27317" y="609560"/>
                    <a:pt x="0" y="562061"/>
                    <a:pt x="0" y="510688"/>
                  </a:cubicBezTo>
                  <a:lnTo>
                    <a:pt x="0" y="270244"/>
                  </a:lnTo>
                  <a:cubicBezTo>
                    <a:pt x="0" y="218871"/>
                    <a:pt x="27317" y="171372"/>
                    <a:pt x="71722" y="145537"/>
                  </a:cubicBezTo>
                  <a:lnTo>
                    <a:pt x="277528" y="25795"/>
                  </a:lnTo>
                  <a:cubicBezTo>
                    <a:pt x="321864" y="0"/>
                    <a:pt x="376636" y="0"/>
                    <a:pt x="420972" y="25795"/>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444587">
            <a:off x="14145566" y="-13055690"/>
            <a:ext cx="15661399" cy="18224174"/>
            <a:chOff x="0" y="0"/>
            <a:chExt cx="698500" cy="812800"/>
          </a:xfrm>
        </p:grpSpPr>
        <p:sp>
          <p:nvSpPr>
            <p:cNvPr name="Freeform 11" id="11"/>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444587">
            <a:off x="-10118396" y="-14533417"/>
            <a:ext cx="15661399" cy="18224174"/>
            <a:chOff x="0" y="0"/>
            <a:chExt cx="698500" cy="812800"/>
          </a:xfrm>
        </p:grpSpPr>
        <p:sp>
          <p:nvSpPr>
            <p:cNvPr name="Freeform 14" id="14"/>
            <p:cNvSpPr/>
            <p:nvPr/>
          </p:nvSpPr>
          <p:spPr>
            <a:xfrm flipH="false" flipV="false" rot="0">
              <a:off x="0" y="8076"/>
              <a:ext cx="698500" cy="796648"/>
            </a:xfrm>
            <a:custGeom>
              <a:avLst/>
              <a:gdLst/>
              <a:ahLst/>
              <a:cxnLst/>
              <a:rect r="r" b="b" t="t" l="l"/>
              <a:pathLst>
                <a:path h="796648" w="698500">
                  <a:moveTo>
                    <a:pt x="385602" y="13074"/>
                  </a:moveTo>
                  <a:lnTo>
                    <a:pt x="662148" y="173974"/>
                  </a:lnTo>
                  <a:cubicBezTo>
                    <a:pt x="684654" y="187068"/>
                    <a:pt x="698500" y="211143"/>
                    <a:pt x="698500" y="237181"/>
                  </a:cubicBezTo>
                  <a:lnTo>
                    <a:pt x="698500" y="559467"/>
                  </a:lnTo>
                  <a:cubicBezTo>
                    <a:pt x="698500" y="585506"/>
                    <a:pt x="684654" y="609580"/>
                    <a:pt x="662148" y="622674"/>
                  </a:cubicBezTo>
                  <a:lnTo>
                    <a:pt x="385602" y="783574"/>
                  </a:lnTo>
                  <a:cubicBezTo>
                    <a:pt x="363131" y="796648"/>
                    <a:pt x="335369" y="796648"/>
                    <a:pt x="312898" y="783574"/>
                  </a:cubicBezTo>
                  <a:lnTo>
                    <a:pt x="36352" y="622674"/>
                  </a:lnTo>
                  <a:cubicBezTo>
                    <a:pt x="13846" y="609580"/>
                    <a:pt x="0" y="585506"/>
                    <a:pt x="0" y="559467"/>
                  </a:cubicBezTo>
                  <a:lnTo>
                    <a:pt x="0" y="237181"/>
                  </a:lnTo>
                  <a:cubicBezTo>
                    <a:pt x="0" y="211143"/>
                    <a:pt x="13846" y="187068"/>
                    <a:pt x="36352" y="173974"/>
                  </a:cubicBezTo>
                  <a:lnTo>
                    <a:pt x="312898" y="13074"/>
                  </a:lnTo>
                  <a:cubicBezTo>
                    <a:pt x="335369" y="0"/>
                    <a:pt x="363131" y="0"/>
                    <a:pt x="385602" y="13074"/>
                  </a:cubicBezTo>
                  <a:close/>
                </a:path>
              </a:pathLst>
            </a:custGeom>
            <a:solidFill>
              <a:srgbClr val="000000">
                <a:alpha val="0"/>
              </a:srgbClr>
            </a:solidFill>
            <a:ln w="38100" cap="rnd">
              <a:gradFill>
                <a:gsLst>
                  <a:gs pos="0">
                    <a:srgbClr val="FE41D0">
                      <a:alpha val="24000"/>
                    </a:srgbClr>
                  </a:gs>
                  <a:gs pos="100000">
                    <a:srgbClr val="FF6F38">
                      <a:alpha val="24000"/>
                    </a:srgbClr>
                  </a:gs>
                </a:gsLst>
                <a:lin ang="0"/>
              </a:gradFill>
              <a:prstDash val="solid"/>
              <a:round/>
            </a:ln>
          </p:spPr>
        </p:sp>
        <p:sp>
          <p:nvSpPr>
            <p:cNvPr name="TextBox 15" id="15"/>
            <p:cNvSpPr txBox="true"/>
            <p:nvPr/>
          </p:nvSpPr>
          <p:spPr>
            <a:xfrm>
              <a:off x="0" y="101600"/>
              <a:ext cx="698500" cy="571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6" id="16"/>
          <p:cNvGrpSpPr/>
          <p:nvPr/>
        </p:nvGrpSpPr>
        <p:grpSpPr>
          <a:xfrm rot="0">
            <a:off x="1050070" y="4542347"/>
            <a:ext cx="5487655" cy="4715953"/>
            <a:chOff x="0" y="0"/>
            <a:chExt cx="812800" cy="698500"/>
          </a:xfrm>
        </p:grpSpPr>
        <p:sp>
          <p:nvSpPr>
            <p:cNvPr name="Freeform 17" id="1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gradFill rotWithShape="true">
              <a:gsLst>
                <a:gs pos="0">
                  <a:srgbClr val="FE41D0">
                    <a:alpha val="100000"/>
                  </a:srgbClr>
                </a:gs>
                <a:gs pos="100000">
                  <a:srgbClr val="FF6F38">
                    <a:alpha val="100000"/>
                  </a:srgbClr>
                </a:gs>
              </a:gsLst>
              <a:lin ang="5400000"/>
            </a:gradFill>
          </p:spPr>
        </p:sp>
        <p:sp>
          <p:nvSpPr>
            <p:cNvPr name="TextBox 18" id="18"/>
            <p:cNvSpPr txBox="true"/>
            <p:nvPr/>
          </p:nvSpPr>
          <p:spPr>
            <a:xfrm>
              <a:off x="114300" y="-38100"/>
              <a:ext cx="584200" cy="736600"/>
            </a:xfrm>
            <a:prstGeom prst="rect">
              <a:avLst/>
            </a:prstGeom>
          </p:spPr>
          <p:txBody>
            <a:bodyPr anchor="ctr" rtlCol="false" tIns="50800" lIns="50800" bIns="50800" rIns="50800"/>
            <a:lstStyle/>
            <a:p>
              <a:pPr algn="ctr">
                <a:lnSpc>
                  <a:spcPts val="2659"/>
                </a:lnSpc>
              </a:pPr>
            </a:p>
          </p:txBody>
        </p:sp>
      </p:grpSp>
      <p:sp>
        <p:nvSpPr>
          <p:cNvPr name="Freeform 19" id="19"/>
          <p:cNvSpPr/>
          <p:nvPr/>
        </p:nvSpPr>
        <p:spPr>
          <a:xfrm flipH="false" flipV="false" rot="0">
            <a:off x="2424184" y="2498329"/>
            <a:ext cx="4965881" cy="6759971"/>
          </a:xfrm>
          <a:custGeom>
            <a:avLst/>
            <a:gdLst/>
            <a:ahLst/>
            <a:cxnLst/>
            <a:rect r="r" b="b" t="t" l="l"/>
            <a:pathLst>
              <a:path h="6759971" w="4965881">
                <a:moveTo>
                  <a:pt x="0" y="0"/>
                </a:moveTo>
                <a:lnTo>
                  <a:pt x="4965880" y="0"/>
                </a:lnTo>
                <a:lnTo>
                  <a:pt x="4965880" y="6759971"/>
                </a:lnTo>
                <a:lnTo>
                  <a:pt x="0" y="6759971"/>
                </a:lnTo>
                <a:lnTo>
                  <a:pt x="0" y="0"/>
                </a:lnTo>
                <a:close/>
              </a:path>
            </a:pathLst>
          </a:custGeom>
          <a:blipFill>
            <a:blip r:embed="rId6"/>
            <a:stretch>
              <a:fillRect l="-18064" t="0" r="-18064" b="0"/>
            </a:stretch>
          </a:blipFill>
        </p:spPr>
      </p:sp>
      <p:sp>
        <p:nvSpPr>
          <p:cNvPr name="Freeform 20" id="20"/>
          <p:cNvSpPr/>
          <p:nvPr/>
        </p:nvSpPr>
        <p:spPr>
          <a:xfrm flipH="true" flipV="true" rot="0">
            <a:off x="8701449" y="1989328"/>
            <a:ext cx="885103" cy="637274"/>
          </a:xfrm>
          <a:custGeom>
            <a:avLst/>
            <a:gdLst/>
            <a:ahLst/>
            <a:cxnLst/>
            <a:rect r="r" b="b" t="t" l="l"/>
            <a:pathLst>
              <a:path h="637274" w="885103">
                <a:moveTo>
                  <a:pt x="885102" y="637274"/>
                </a:moveTo>
                <a:lnTo>
                  <a:pt x="0" y="637274"/>
                </a:lnTo>
                <a:lnTo>
                  <a:pt x="0" y="0"/>
                </a:lnTo>
                <a:lnTo>
                  <a:pt x="885102" y="0"/>
                </a:lnTo>
                <a:lnTo>
                  <a:pt x="885102" y="637274"/>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1" id="21"/>
          <p:cNvSpPr txBox="true"/>
          <p:nvPr/>
        </p:nvSpPr>
        <p:spPr>
          <a:xfrm rot="0">
            <a:off x="1028700" y="1038225"/>
            <a:ext cx="8409798" cy="1911731"/>
          </a:xfrm>
          <a:prstGeom prst="rect">
            <a:avLst/>
          </a:prstGeom>
        </p:spPr>
        <p:txBody>
          <a:bodyPr anchor="t" rtlCol="false" tIns="0" lIns="0" bIns="0" rIns="0">
            <a:spAutoFit/>
          </a:bodyPr>
          <a:lstStyle/>
          <a:p>
            <a:pPr algn="l" marL="0" indent="0" lvl="0">
              <a:lnSpc>
                <a:spcPts val="7551"/>
              </a:lnSpc>
              <a:spcBef>
                <a:spcPct val="0"/>
              </a:spcBef>
            </a:pPr>
            <a:r>
              <a:rPr lang="en-US" b="true" sz="6399">
                <a:solidFill>
                  <a:srgbClr val="010118"/>
                </a:solidFill>
                <a:latin typeface="TT Norms Bold"/>
                <a:ea typeface="TT Norms Bold"/>
                <a:cs typeface="TT Norms Bold"/>
                <a:sym typeface="TT Norms Bold"/>
              </a:rPr>
              <a:t>Major Bug Bounty Platforms</a:t>
            </a:r>
          </a:p>
        </p:txBody>
      </p:sp>
      <p:sp>
        <p:nvSpPr>
          <p:cNvPr name="TextBox 22" id="22"/>
          <p:cNvSpPr txBox="true"/>
          <p:nvPr/>
        </p:nvSpPr>
        <p:spPr>
          <a:xfrm rot="0">
            <a:off x="9144000" y="2671342"/>
            <a:ext cx="8519761" cy="6995160"/>
          </a:xfrm>
          <a:prstGeom prst="rect">
            <a:avLst/>
          </a:prstGeom>
        </p:spPr>
        <p:txBody>
          <a:bodyPr anchor="t" rtlCol="false" tIns="0" lIns="0" bIns="0" rIns="0">
            <a:spAutoFit/>
          </a:bodyPr>
          <a:lstStyle/>
          <a:p>
            <a:pPr algn="l" marL="777240" indent="-388620" lvl="1">
              <a:lnSpc>
                <a:spcPts val="5040"/>
              </a:lnSpc>
              <a:buFont typeface="Arial"/>
              <a:buChar char="•"/>
            </a:pPr>
            <a:r>
              <a:rPr lang="en-US" sz="3600">
                <a:solidFill>
                  <a:srgbClr val="010118"/>
                </a:solidFill>
                <a:latin typeface="TT Norms"/>
                <a:ea typeface="TT Norms"/>
                <a:cs typeface="TT Norms"/>
                <a:sym typeface="TT Norms"/>
              </a:rPr>
              <a:t>HackerOne: </a:t>
            </a:r>
          </a:p>
          <a:p>
            <a:pPr algn="l" marL="1554480" indent="-518160" lvl="2">
              <a:lnSpc>
                <a:spcPts val="5040"/>
              </a:lnSpc>
              <a:buFont typeface="Arial"/>
              <a:buChar char="⚬"/>
            </a:pPr>
            <a:r>
              <a:rPr lang="en-US" sz="3600">
                <a:solidFill>
                  <a:srgbClr val="010118"/>
                </a:solidFill>
                <a:latin typeface="TT Norms"/>
                <a:ea typeface="TT Norms"/>
                <a:cs typeface="TT Norms"/>
                <a:sym typeface="TT Norms"/>
              </a:rPr>
              <a:t>Used by organizations like Google, Microsoft, and Starbucks.</a:t>
            </a:r>
          </a:p>
          <a:p>
            <a:pPr algn="l" marL="777240" indent="-388620" lvl="1">
              <a:lnSpc>
                <a:spcPts val="5040"/>
              </a:lnSpc>
              <a:buFont typeface="Arial"/>
              <a:buChar char="•"/>
            </a:pPr>
            <a:r>
              <a:rPr lang="en-US" sz="3600">
                <a:solidFill>
                  <a:srgbClr val="010118"/>
                </a:solidFill>
                <a:latin typeface="TT Norms"/>
                <a:ea typeface="TT Norms"/>
                <a:cs typeface="TT Norms"/>
                <a:sym typeface="TT Norms"/>
              </a:rPr>
              <a:t>Bugcrowd: </a:t>
            </a:r>
          </a:p>
          <a:p>
            <a:pPr algn="l" marL="1554480" indent="-518160" lvl="2">
              <a:lnSpc>
                <a:spcPts val="5040"/>
              </a:lnSpc>
              <a:buFont typeface="Arial"/>
              <a:buChar char="⚬"/>
            </a:pPr>
            <a:r>
              <a:rPr lang="en-US" sz="3600">
                <a:solidFill>
                  <a:srgbClr val="010118"/>
                </a:solidFill>
                <a:latin typeface="TT Norms"/>
                <a:ea typeface="TT Norms"/>
                <a:cs typeface="TT Norms"/>
                <a:sym typeface="TT Norms"/>
              </a:rPr>
              <a:t>Trusted by companies like Tesla, Mastercard, and Atlassian.</a:t>
            </a:r>
          </a:p>
          <a:p>
            <a:pPr algn="l" marL="777240" indent="-388620" lvl="1">
              <a:lnSpc>
                <a:spcPts val="5040"/>
              </a:lnSpc>
              <a:buFont typeface="Arial"/>
              <a:buChar char="•"/>
            </a:pPr>
            <a:r>
              <a:rPr lang="en-US" sz="3600">
                <a:solidFill>
                  <a:srgbClr val="010118"/>
                </a:solidFill>
                <a:latin typeface="TT Norms"/>
                <a:ea typeface="TT Norms"/>
                <a:cs typeface="TT Norms"/>
                <a:sym typeface="TT Norms"/>
              </a:rPr>
              <a:t>Synack: </a:t>
            </a:r>
          </a:p>
          <a:p>
            <a:pPr algn="l" marL="1554480" indent="-518160" lvl="2">
              <a:lnSpc>
                <a:spcPts val="5040"/>
              </a:lnSpc>
              <a:buFont typeface="Arial"/>
              <a:buChar char="⚬"/>
            </a:pPr>
            <a:r>
              <a:rPr lang="en-US" sz="3600">
                <a:solidFill>
                  <a:srgbClr val="010118"/>
                </a:solidFill>
                <a:latin typeface="TT Norms"/>
                <a:ea typeface="TT Norms"/>
                <a:cs typeface="TT Norms"/>
                <a:sym typeface="TT Norms"/>
              </a:rPr>
              <a:t>Combines AI-powered vulnerability detection with human ethical hackers.</a:t>
            </a:r>
          </a:p>
          <a:p>
            <a:pPr algn="l">
              <a:lnSpc>
                <a:spcPts val="504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DAGRB1vXyO4</dc:identifier>
  <dcterms:modified xsi:type="dcterms:W3CDTF">2011-08-01T06:04:30Z</dcterms:modified>
  <cp:revision>1</cp:revision>
  <dc:title>Cybersecurity Presentation</dc:title>
</cp:coreProperties>
</file>

<file path=docProps/thumbnail.jpeg>
</file>